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8" r:id="rId4"/>
    <p:sldMasterId id="2147483777" r:id="rId5"/>
    <p:sldMasterId id="2147483779" r:id="rId6"/>
    <p:sldMasterId id="2147483784" r:id="rId7"/>
    <p:sldMasterId id="2147483789" r:id="rId8"/>
    <p:sldMasterId id="2147483648" r:id="rId9"/>
    <p:sldMasterId id="2147483804" r:id="rId10"/>
  </p:sldMasterIdLst>
  <p:notesMasterIdLst>
    <p:notesMasterId r:id="rId25"/>
  </p:notesMasterIdLst>
  <p:sldIdLst>
    <p:sldId id="1024" r:id="rId11"/>
    <p:sldId id="1045" r:id="rId12"/>
    <p:sldId id="1046" r:id="rId13"/>
    <p:sldId id="1048" r:id="rId14"/>
    <p:sldId id="1034" r:id="rId15"/>
    <p:sldId id="1035" r:id="rId16"/>
    <p:sldId id="1007" r:id="rId17"/>
    <p:sldId id="1053" r:id="rId18"/>
    <p:sldId id="1047" r:id="rId19"/>
    <p:sldId id="1052" r:id="rId20"/>
    <p:sldId id="1036" r:id="rId21"/>
    <p:sldId id="1039" r:id="rId22"/>
    <p:sldId id="1042" r:id="rId23"/>
    <p:sldId id="1038" r:id="rId2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pos="57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B8C391-D9AA-CF1E-1FB2-4F0E682D5DA0}" name="Francine Cuagnier" initials="FC" userId="S::francine.cuagnier@glion.edu::f4f743c7-447b-47f4-b8fd-53bd7b3989a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ine Cuagnier" initials="FC" lastIdx="1" clrIdx="0">
    <p:extLst>
      <p:ext uri="{19B8F6BF-5375-455C-9EA6-DF929625EA0E}">
        <p15:presenceInfo xmlns:p15="http://schemas.microsoft.com/office/powerpoint/2012/main" userId="S-1-5-21-2093295583-103316042-1553874782-1677505" providerId="AD"/>
      </p:ext>
    </p:extLst>
  </p:cmAuthor>
  <p:cmAuthor id="2" name="Nicola Gregory" initials="NG" lastIdx="4" clrIdx="1">
    <p:extLst>
      <p:ext uri="{19B8F6BF-5375-455C-9EA6-DF929625EA0E}">
        <p15:presenceInfo xmlns:p15="http://schemas.microsoft.com/office/powerpoint/2012/main" userId="9138a2c039f02013" providerId="Windows Live"/>
      </p:ext>
    </p:extLst>
  </p:cmAuthor>
  <p:cmAuthor id="3" name="Jacqueline Moore Gross" initials="JG" lastIdx="4" clrIdx="2">
    <p:extLst>
      <p:ext uri="{19B8F6BF-5375-455C-9EA6-DF929625EA0E}">
        <p15:presenceInfo xmlns:p15="http://schemas.microsoft.com/office/powerpoint/2012/main" userId="S::jacqueline.moore@glion.edu::2e55a772-7422-477a-8727-b662eb34ef2c" providerId="AD"/>
      </p:ext>
    </p:extLst>
  </p:cmAuthor>
  <p:cmAuthor id="4" name="Francine Cuagnier" initials="FC [2]" lastIdx="13" clrIdx="3">
    <p:extLst>
      <p:ext uri="{19B8F6BF-5375-455C-9EA6-DF929625EA0E}">
        <p15:presenceInfo xmlns:p15="http://schemas.microsoft.com/office/powerpoint/2012/main" userId="S::francine.cuagnier@glion.edu::f4f743c7-447b-47f4-b8fd-53bd7b3989af" providerId="AD"/>
      </p:ext>
    </p:extLst>
  </p:cmAuthor>
  <p:cmAuthor id="5" name="Sarah Humphrey" initials="SH" lastIdx="4" clrIdx="4">
    <p:extLst>
      <p:ext uri="{19B8F6BF-5375-455C-9EA6-DF929625EA0E}">
        <p15:presenceInfo xmlns:p15="http://schemas.microsoft.com/office/powerpoint/2012/main" userId="S::sarah.humphrey@sommet-education.com::72ec16f6-90d3-48a5-aca1-3e8b02c239d4" providerId="AD"/>
      </p:ext>
    </p:extLst>
  </p:cmAuthor>
  <p:cmAuthor id="6" name="Barbara Czyzewska" initials="BC" lastIdx="5" clrIdx="5">
    <p:extLst>
      <p:ext uri="{19B8F6BF-5375-455C-9EA6-DF929625EA0E}">
        <p15:presenceInfo xmlns:p15="http://schemas.microsoft.com/office/powerpoint/2012/main" userId="S::barbara.czyzewska@glion.edu::ab33ce88-9f52-4ec6-bec2-b6a0e5225f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3748"/>
    <a:srgbClr val="FBD4C6"/>
    <a:srgbClr val="B4ADB9"/>
    <a:srgbClr val="DBD0CD"/>
    <a:srgbClr val="DB0812"/>
    <a:srgbClr val="F1F0F0"/>
    <a:srgbClr val="FDEA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08"/>
    <p:restoredTop sz="94733"/>
  </p:normalViewPr>
  <p:slideViewPr>
    <p:cSldViewPr snapToGrid="0">
      <p:cViewPr varScale="1">
        <p:scale>
          <a:sx n="96" d="100"/>
          <a:sy n="96" d="100"/>
        </p:scale>
        <p:origin x="72" y="228"/>
      </p:cViewPr>
      <p:guideLst>
        <p:guide orient="horz" pos="2137"/>
        <p:guide pos="3817"/>
        <p:guide pos="5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4E7B0-CE2B-5D4D-A8DE-73EDAF7652A5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78E2A-F422-3041-99EE-BE651BBEB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23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121C30-09E0-5A4C-B88B-A49641B10B4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301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121C30-09E0-5A4C-B88B-A49641B10B4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9034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121C30-09E0-5A4C-B88B-A49641B10B4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3359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1200" b="0" i="0" dirty="0">
                <a:solidFill>
                  <a:srgbClr val="FFFFFF"/>
                </a:solidFill>
                <a:effectLst/>
                <a:latin typeface="+mn-lt"/>
              </a:rPr>
              <a:t>Three main goals: </a:t>
            </a:r>
          </a:p>
          <a:p>
            <a:pPr marL="0" indent="-228600">
              <a:lnSpc>
                <a:spcPct val="90000"/>
              </a:lnSpc>
            </a:pPr>
            <a:r>
              <a:rPr lang="en-US" sz="1200" b="1" dirty="0">
                <a:solidFill>
                  <a:srgbClr val="FFFFFF"/>
                </a:solidFill>
                <a:latin typeface="+mn-lt"/>
              </a:rPr>
              <a:t>Bonding the group dynamic: </a:t>
            </a:r>
            <a:r>
              <a:rPr lang="en-US" sz="1200" b="0" i="0" dirty="0">
                <a:solidFill>
                  <a:srgbClr val="FFFFFF"/>
                </a:solidFill>
                <a:effectLst/>
                <a:latin typeface="+mn-lt"/>
              </a:rPr>
              <a:t>The more they know each other, the better they will be able to work together. Activities include ice breaker</a:t>
            </a:r>
            <a:r>
              <a:rPr lang="en-US" sz="12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200" b="0" i="0" dirty="0">
                <a:solidFill>
                  <a:srgbClr val="FFFFFF"/>
                </a:solidFill>
                <a:effectLst/>
                <a:latin typeface="+mn-lt"/>
              </a:rPr>
              <a:t>activities, meeting with guest experts</a:t>
            </a:r>
          </a:p>
          <a:p>
            <a:pPr marL="0" indent="-228600">
              <a:lnSpc>
                <a:spcPct val="90000"/>
              </a:lnSpc>
            </a:pPr>
            <a:r>
              <a:rPr lang="en-US" sz="1200" b="1" dirty="0">
                <a:solidFill>
                  <a:srgbClr val="FFFFFF"/>
                </a:solidFill>
                <a:latin typeface="+mn-lt"/>
              </a:rPr>
              <a:t>Complete industry immersion:</a:t>
            </a:r>
            <a:r>
              <a:rPr lang="en-US" sz="1200" dirty="0">
                <a:solidFill>
                  <a:srgbClr val="FFFFFF"/>
                </a:solidFill>
                <a:latin typeface="+mn-lt"/>
              </a:rPr>
              <a:t> allowing you to visit innovative properties and engage with those at the forefront of the hospitality/luxury/service sector. Also some excellent networking opportunities</a:t>
            </a:r>
          </a:p>
          <a:p>
            <a:pPr marL="0" indent="-228600">
              <a:lnSpc>
                <a:spcPct val="90000"/>
              </a:lnSpc>
            </a:pPr>
            <a:r>
              <a:rPr lang="en-US" sz="1200" b="1" dirty="0">
                <a:solidFill>
                  <a:srgbClr val="FFFFFF"/>
                </a:solidFill>
                <a:latin typeface="+mn-lt"/>
              </a:rPr>
              <a:t>Course work: </a:t>
            </a:r>
            <a:r>
              <a:rPr lang="en-US" sz="1200" b="0" i="0" dirty="0">
                <a:solidFill>
                  <a:srgbClr val="FFFFFF"/>
                </a:solidFill>
                <a:effectLst/>
                <a:latin typeface="+mn-lt"/>
              </a:rPr>
              <a:t>Work towards the credit, case studies and in second residential week the capstone project is launched.</a:t>
            </a:r>
            <a:endParaRPr lang="en-US" sz="1200" dirty="0">
              <a:solidFill>
                <a:srgbClr val="FFFFFF"/>
              </a:solidFill>
              <a:latin typeface="+mn-lt"/>
            </a:endParaRPr>
          </a:p>
          <a:p>
            <a:endParaRPr lang="en-CH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6362C-D631-48E8-ACB6-CC3CD7E4328B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0360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121C30-09E0-5A4C-B88B-A49641B10B4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5665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121C30-09E0-5A4C-B88B-A49641B10B4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5730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121C30-09E0-5A4C-B88B-A49641B10B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04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121C30-09E0-5A4C-B88B-A49641B10B4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36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124F4-667B-48D2-B3D4-AEC9473D4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FEE13D-1AB6-4373-9976-59A8C32B31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39130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6945D-0FFA-FA46-9EDC-DA00CD895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CC9-EE02-8D4F-9016-EC4F28BBA5CB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5E2FB2-0C79-D643-8F69-180081172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6AD13-82E4-BD45-8E05-421E1F8C3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3008-809E-9046-A550-4E31492FC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65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3CF12-5247-4B13-884A-B74186C3D0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3490B1-F8DC-4666-A4B8-8910E96BCA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41097-6F48-4C9E-855E-9BE068CFA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AF056-85CA-4461-8C48-98671C7AF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FED36-6C16-4F74-A0B4-3C1512CC1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3008-809E-9046-A550-4E31492FC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3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6945D-0FFA-FA46-9EDC-DA00CD895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9FCC9-EE02-8D4F-9016-EC4F28BBA5C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tint val="75000"/>
                  </a:srgbClr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12/12/2024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D">
                  <a:tint val="75000"/>
                </a:srgbClr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5E2FB2-0C79-D643-8F69-180081172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D">
                  <a:tint val="75000"/>
                </a:srgbClr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6AD13-82E4-BD45-8E05-421E1F8C3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593008-809E-9046-A550-4E31492FC6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tint val="75000"/>
                  </a:srgbClr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D">
                  <a:tint val="75000"/>
                </a:srgbClr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368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- Graduate academic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18C73-9A6A-E943-B0E6-0734AA05C92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2064" y="2647496"/>
            <a:ext cx="11167872" cy="1385693"/>
          </a:xfrm>
        </p:spPr>
        <p:txBody>
          <a:bodyPr anchor="b"/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D8631A-0D77-E34D-8B4E-FFE300BDFD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2064" y="5005801"/>
            <a:ext cx="11167872" cy="323969"/>
          </a:xfrm>
        </p:spPr>
        <p:txBody>
          <a:bodyPr>
            <a:noAutofit/>
          </a:bodyPr>
          <a:lstStyle>
            <a:lvl1pPr marL="0" indent="0" algn="ctr">
              <a:buNone/>
              <a:defRPr sz="1800" b="1" i="0" spc="100" baseline="0">
                <a:solidFill>
                  <a:schemeClr val="tx1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GLION.EDU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92BC31-B9A1-0B4F-8C8D-EAE9EFFDC1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9516" y="1411005"/>
            <a:ext cx="732969" cy="85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32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42C70-D32A-4752-A420-0A357213F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387F10-1A31-4348-BF99-862709E4E5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FFA01-8ABD-412C-B748-653559DA7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CC9-EE02-8D4F-9016-EC4F28BBA5CB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A7444-98FA-429A-AFCB-23EF9EB12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45317-18CF-48E4-A08E-719B543B6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3008-809E-9046-A550-4E31492FC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736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40831" y="2543448"/>
            <a:ext cx="9310339" cy="416717"/>
          </a:xfrm>
        </p:spPr>
        <p:txBody>
          <a:bodyPr lIns="0" tIns="0" rIns="0" bIns="0"/>
          <a:lstStyle>
            <a:lvl1pPr>
              <a:defRPr sz="2708" b="0" i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40831" y="2543448"/>
            <a:ext cx="9310339" cy="416717"/>
          </a:xfrm>
        </p:spPr>
        <p:txBody>
          <a:bodyPr lIns="0" tIns="0" rIns="0" bIns="0"/>
          <a:lstStyle>
            <a:lvl1pPr>
              <a:defRPr sz="2708" b="0" i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alf page text - Graduate academic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8DAB811-7E50-8542-88E1-E4DA9474F4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9067" y="463971"/>
            <a:ext cx="5223154" cy="1617377"/>
          </a:xfrm>
        </p:spPr>
        <p:txBody>
          <a:bodyPr/>
          <a:lstStyle>
            <a:lvl1pPr>
              <a:buNone/>
              <a:defRPr sz="3600">
                <a:latin typeface="Mongolian Baiti" panose="03000500000000000000" pitchFamily="66" charset="0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054D749E-9473-1D46-974C-6E79BFD082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9067" y="2459272"/>
            <a:ext cx="5223154" cy="3934757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  <a:defRPr sz="1600" b="1" i="0" spc="50" baseline="0">
                <a:solidFill>
                  <a:schemeClr val="tx1"/>
                </a:solidFill>
                <a:latin typeface="Helvetica" pitchFamily="2" charset="0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  <a:defRPr sz="1400" b="0" i="0">
                <a:solidFill>
                  <a:schemeClr val="tx1"/>
                </a:solidFill>
                <a:latin typeface="Helvetica Light" panose="020B0403020202020204" pitchFamily="34" charset="0"/>
              </a:defRPr>
            </a:lvl2pPr>
            <a:lvl3pPr marL="180000" indent="-180000" algn="l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•"/>
              <a:defRPr sz="1400" b="0" i="0">
                <a:solidFill>
                  <a:schemeClr val="tx1"/>
                </a:solidFill>
                <a:latin typeface="Helvetica Light" panose="020B0403020202020204" pitchFamily="34" charset="0"/>
              </a:defRPr>
            </a:lvl3pPr>
            <a:lvl4pPr algn="ctr">
              <a:defRPr sz="2400" b="0" i="0">
                <a:solidFill>
                  <a:schemeClr val="bg1"/>
                </a:solidFill>
                <a:latin typeface="Helvetica Light" panose="020B0403020202020204" pitchFamily="34" charset="0"/>
              </a:defRPr>
            </a:lvl4pPr>
            <a:lvl5pPr algn="ctr">
              <a:defRPr sz="2400" b="0" i="0">
                <a:solidFill>
                  <a:schemeClr val="bg1"/>
                </a:solidFill>
                <a:latin typeface="Helvetica Light" panose="020B0403020202020204" pitchFamily="34" charset="0"/>
              </a:defRPr>
            </a:lvl5pPr>
          </a:lstStyle>
          <a:p>
            <a:pPr lvl="0"/>
            <a:r>
              <a:rPr lang="en-US" dirty="0"/>
              <a:t>CLICK TO ADD SUBTITLE</a:t>
            </a:r>
          </a:p>
          <a:p>
            <a:pPr lvl="1"/>
            <a:r>
              <a:rPr lang="en-US" dirty="0"/>
              <a:t>Click to add paragraph text</a:t>
            </a:r>
          </a:p>
          <a:p>
            <a:pPr lvl="2"/>
            <a:r>
              <a:rPr lang="en-US" dirty="0"/>
              <a:t>Click to add bullet point</a:t>
            </a:r>
          </a:p>
        </p:txBody>
      </p:sp>
    </p:spTree>
    <p:extLst>
      <p:ext uri="{BB962C8B-B14F-4D97-AF65-F5344CB8AC3E}">
        <p14:creationId xmlns:p14="http://schemas.microsoft.com/office/powerpoint/2010/main" val="2702749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2BA60E-6B49-2251-08E9-0730E5469A1E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879138" y="6642100"/>
            <a:ext cx="12779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CH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 - UNRESTRICTED</a:t>
            </a:r>
          </a:p>
        </p:txBody>
      </p:sp>
    </p:spTree>
    <p:extLst>
      <p:ext uri="{BB962C8B-B14F-4D97-AF65-F5344CB8AC3E}">
        <p14:creationId xmlns:p14="http://schemas.microsoft.com/office/powerpoint/2010/main" val="298212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HelveticaNeueLT Std L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SzPct val="70000"/>
        <a:buFont typeface="Arial"/>
        <a:buChar char="•"/>
        <a:defRPr sz="2800" b="0" i="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70000"/>
        <a:buFont typeface="Arial"/>
        <a:buChar char="•"/>
        <a:defRPr sz="2400" b="0" i="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70000"/>
        <a:buFont typeface="Arial"/>
        <a:buChar char="•"/>
        <a:defRPr sz="2000" b="0" i="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70000"/>
        <a:buFont typeface="Arial"/>
        <a:buChar char="•"/>
        <a:defRPr sz="1800" b="0" i="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70000"/>
        <a:buFont typeface="Arial"/>
        <a:buChar char="•"/>
        <a:defRPr sz="1800" b="0" i="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9605C0-7CA1-2B4C-8084-876450EC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3B851-06A5-7C47-8EB8-AEA5966DD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3BC31-9B5D-7943-807F-4E1CB32A52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0D21A-7A93-E847-ADBF-A234D80E82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564FB-DB06-F44B-A872-DCB707512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3008-809E-9046-A550-4E31492FC6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5FB715-4B64-3AD0-D25C-D245EAC8A9F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879138" y="6642100"/>
            <a:ext cx="12779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CH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 - UNRESTRICTED</a:t>
            </a:r>
          </a:p>
        </p:txBody>
      </p:sp>
    </p:spTree>
    <p:extLst>
      <p:ext uri="{BB962C8B-B14F-4D97-AF65-F5344CB8AC3E}">
        <p14:creationId xmlns:p14="http://schemas.microsoft.com/office/powerpoint/2010/main" val="249693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ongolian Baiti" panose="03000500000000000000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9605C0-7CA1-2B4C-8084-876450EC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3B851-06A5-7C47-8EB8-AEA5966DD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3BC31-9B5D-7943-807F-4E1CB32A52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FCC9-EE02-8D4F-9016-EC4F28BBA5CB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0D21A-7A93-E847-ADBF-A234D80E82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564FB-DB06-F44B-A872-DCB707512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3008-809E-9046-A550-4E31492FC6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773ED9-3489-A3D0-BD51-F05966BC38F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879138" y="6642100"/>
            <a:ext cx="12779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CH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 - UNRESTRICTED</a:t>
            </a:r>
          </a:p>
        </p:txBody>
      </p:sp>
    </p:spTree>
    <p:extLst>
      <p:ext uri="{BB962C8B-B14F-4D97-AF65-F5344CB8AC3E}">
        <p14:creationId xmlns:p14="http://schemas.microsoft.com/office/powerpoint/2010/main" val="1748196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ongolian Baiti" panose="03000500000000000000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9605C0-7CA1-2B4C-8084-876450EC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3B851-06A5-7C47-8EB8-AEA5966DD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3BC31-9B5D-7943-807F-4E1CB32A52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FCC9-EE02-8D4F-9016-EC4F28BBA5CB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0D21A-7A93-E847-ADBF-A234D80E82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564FB-DB06-F44B-A872-DCB707512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3008-809E-9046-A550-4E31492FC6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96D8D0-5E70-863B-1B01-5A66F825467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879138" y="6642100"/>
            <a:ext cx="12779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CH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 - UNRESTRICTED</a:t>
            </a:r>
          </a:p>
        </p:txBody>
      </p:sp>
    </p:spTree>
    <p:extLst>
      <p:ext uri="{BB962C8B-B14F-4D97-AF65-F5344CB8AC3E}">
        <p14:creationId xmlns:p14="http://schemas.microsoft.com/office/powerpoint/2010/main" val="2963970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ongolian Baiti" panose="03000500000000000000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9605C0-7CA1-2B4C-8084-876450EC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3B851-06A5-7C47-8EB8-AEA5966DD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3BC31-9B5D-7943-807F-4E1CB32A52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FCC9-EE02-8D4F-9016-EC4F28BBA5CB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0D21A-7A93-E847-ADBF-A234D80E82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564FB-DB06-F44B-A872-DCB707512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3008-809E-9046-A550-4E31492FC6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48027F-5586-AC3E-2193-51B3F66AF0BC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879138" y="6642100"/>
            <a:ext cx="12779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CH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 - UNRESTRICTED</a:t>
            </a:r>
          </a:p>
        </p:txBody>
      </p:sp>
    </p:spTree>
    <p:extLst>
      <p:ext uri="{BB962C8B-B14F-4D97-AF65-F5344CB8AC3E}">
        <p14:creationId xmlns:p14="http://schemas.microsoft.com/office/powerpoint/2010/main" val="254752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ongolian Baiti" panose="03000500000000000000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40831" y="2543448"/>
            <a:ext cx="9310339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0" i="0">
                <a:solidFill>
                  <a:schemeClr val="bg1"/>
                </a:solidFill>
                <a:latin typeface="Playfair Display Regular Roman"/>
                <a:cs typeface="Playfair Display Regular Roman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48FAE0-946A-59DF-0988-1C73D3A6717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879138" y="6642100"/>
            <a:ext cx="12779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CH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 - UNRESTRICTED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2" r:id="rId3"/>
  </p:sldLayoutIdLst>
  <p:txStyles>
    <p:titleStyle>
      <a:lvl1pPr>
        <a:defRPr>
          <a:latin typeface="Mongolian Baiti" panose="03000500000000000000" pitchFamily="66" charset="0"/>
          <a:ea typeface="+mj-ea"/>
          <a:cs typeface="Mongolian Baiti" panose="03000500000000000000" pitchFamily="66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9605C0-7CA1-2B4C-8084-876450EC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3B851-06A5-7C47-8EB8-AEA5966DD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3BC31-9B5D-7943-807F-4E1CB32A52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FCC9-EE02-8D4F-9016-EC4F28BBA5CB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0D21A-7A93-E847-ADBF-A234D80E82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564FB-DB06-F44B-A872-DCB707512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3008-809E-9046-A550-4E31492FC6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80234A-DEF6-D63B-4FB3-ACCF2904132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879138" y="6642100"/>
            <a:ext cx="12779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CH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 - UNRESTRICTED</a:t>
            </a:r>
          </a:p>
        </p:txBody>
      </p:sp>
    </p:spTree>
    <p:extLst>
      <p:ext uri="{BB962C8B-B14F-4D97-AF65-F5344CB8AC3E}">
        <p14:creationId xmlns:p14="http://schemas.microsoft.com/office/powerpoint/2010/main" val="314104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80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3.wdp"/><Relationship Id="rId7" Type="http://schemas.openxmlformats.org/officeDocument/2006/relationships/image" Target="../media/image20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microsoft.com/office/2007/relationships/hdphoto" Target="../media/hdphoto4.wdp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5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5" Type="http://schemas.openxmlformats.org/officeDocument/2006/relationships/image" Target="../media/image11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E0AD6693-DFA7-C944-B496-6AB0617C74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6" t="309" r="3619" b="42888"/>
          <a:stretch/>
        </p:blipFill>
        <p:spPr>
          <a:xfrm>
            <a:off x="0" y="0"/>
            <a:ext cx="17224744" cy="6858000"/>
          </a:xfrm>
          <a:prstGeom prst="rect">
            <a:avLst/>
          </a:prstGeom>
        </p:spPr>
      </p:pic>
      <p:sp>
        <p:nvSpPr>
          <p:cNvPr id="28" name="object 4">
            <a:extLst>
              <a:ext uri="{FF2B5EF4-FFF2-40B4-BE49-F238E27FC236}">
                <a16:creationId xmlns:a16="http://schemas.microsoft.com/office/drawing/2014/main" id="{521C16E5-55C2-D449-9220-97FF3ADF276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7874000" h="8864600">
                <a:moveTo>
                  <a:pt x="7874000" y="0"/>
                </a:moveTo>
                <a:lnTo>
                  <a:pt x="0" y="0"/>
                </a:lnTo>
                <a:lnTo>
                  <a:pt x="0" y="8864600"/>
                </a:lnTo>
                <a:lnTo>
                  <a:pt x="7874000" y="8864600"/>
                </a:lnTo>
                <a:lnTo>
                  <a:pt x="7874000" y="0"/>
                </a:lnTo>
                <a:close/>
              </a:path>
            </a:pathLst>
          </a:custGeom>
          <a:solidFill>
            <a:srgbClr val="000000">
              <a:alpha val="29719"/>
            </a:srgbClr>
          </a:solidFill>
        </p:spPr>
        <p:txBody>
          <a:bodyPr wrap="square" lIns="0" tIns="0" rIns="0" bIns="0" rtlCol="0"/>
          <a:lstStyle>
            <a:defPPr>
              <a:defRPr lang="en-CH"/>
            </a:defPPr>
            <a:lvl1pPr marL="0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3827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7654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1481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5308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9135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2962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76790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0617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sz="1078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8F11E5-E267-904E-81BD-6E59D962E27F}"/>
              </a:ext>
            </a:extLst>
          </p:cNvPr>
          <p:cNvSpPr txBox="1"/>
          <p:nvPr/>
        </p:nvSpPr>
        <p:spPr>
          <a:xfrm>
            <a:off x="2931886" y="2196066"/>
            <a:ext cx="6328228" cy="246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4800" dirty="0">
                <a:solidFill>
                  <a:schemeClr val="bg1"/>
                </a:solidFill>
                <a:effectLst>
                  <a:outerShdw blurRad="340022" sx="102000" sy="102000" algn="ctr" rotWithShape="0">
                    <a:prstClr val="black">
                      <a:alpha val="39605"/>
                    </a:prstClr>
                  </a:outerShdw>
                </a:effectLst>
                <a:latin typeface="Mongolian Baiti" panose="03000500000000000000" pitchFamily="66" charset="0"/>
                <a:cs typeface="Mongolian Baiti" panose="03000500000000000000" pitchFamily="66" charset="0"/>
              </a:rPr>
              <a:t>Executive Master’s in Luxury Management &amp; Guest Experience</a:t>
            </a:r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0FF0190-135D-DF47-A468-C646F88B91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007" y="516879"/>
            <a:ext cx="2693987" cy="815134"/>
          </a:xfrm>
          <a:prstGeom prst="rect">
            <a:avLst/>
          </a:prstGeom>
        </p:spPr>
      </p:pic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DDB9B892-148B-2E4D-B37D-A35B3347ED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337" y="5346622"/>
            <a:ext cx="2219326" cy="95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83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 L -0.4099 0 " pathEditMode="relative" rAng="0" ptsTypes="AA">
                                      <p:cBhvr>
                                        <p:cTn id="6" dur="4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2AD60522-3859-C341-8C1A-67E09CB0EA55}"/>
              </a:ext>
            </a:extLst>
          </p:cNvPr>
          <p:cNvSpPr/>
          <p:nvPr/>
        </p:nvSpPr>
        <p:spPr>
          <a:xfrm>
            <a:off x="0" y="1772175"/>
            <a:ext cx="12192000" cy="43242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997EB3-F800-417E-94DD-2FC18C3F8E87}"/>
              </a:ext>
            </a:extLst>
          </p:cNvPr>
          <p:cNvSpPr/>
          <p:nvPr/>
        </p:nvSpPr>
        <p:spPr>
          <a:xfrm>
            <a:off x="384352" y="216006"/>
            <a:ext cx="5866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Program highlights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B286738-CC02-5B4C-81E5-483FD3D2B73C}"/>
              </a:ext>
            </a:extLst>
          </p:cNvPr>
          <p:cNvGrpSpPr/>
          <p:nvPr/>
        </p:nvGrpSpPr>
        <p:grpSpPr>
          <a:xfrm>
            <a:off x="0" y="1294564"/>
            <a:ext cx="2856000" cy="4801859"/>
            <a:chOff x="0" y="1294564"/>
            <a:chExt cx="2856000" cy="480185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5FD2670-7464-354D-B472-68082F65BD53}"/>
                </a:ext>
              </a:extLst>
            </p:cNvPr>
            <p:cNvSpPr/>
            <p:nvPr/>
          </p:nvSpPr>
          <p:spPr>
            <a:xfrm>
              <a:off x="0" y="1772175"/>
              <a:ext cx="2856000" cy="43242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9A99CAC-33A2-7142-A505-3489131EE361}"/>
                </a:ext>
              </a:extLst>
            </p:cNvPr>
            <p:cNvSpPr/>
            <p:nvPr/>
          </p:nvSpPr>
          <p:spPr>
            <a:xfrm>
              <a:off x="924228" y="1294564"/>
              <a:ext cx="1703545" cy="1756837"/>
            </a:xfrm>
            <a:prstGeom prst="rect">
              <a:avLst/>
            </a:prstGeom>
            <a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79340" r="-46500" b="-46094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84E255-57D6-E84E-A842-3CBA7959A5B8}"/>
                </a:ext>
              </a:extLst>
            </p:cNvPr>
            <p:cNvSpPr txBox="1"/>
            <p:nvPr/>
          </p:nvSpPr>
          <p:spPr>
            <a:xfrm>
              <a:off x="874645" y="3288108"/>
              <a:ext cx="1890780" cy="18261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1600"/>
                </a:spcAft>
              </a:pPr>
              <a:r>
                <a:rPr lang="en-US" b="0" i="0" u="none" strike="noStrike" baseline="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Part-time</a:t>
              </a:r>
              <a:r>
                <a:rPr lang="en-US" sz="2000" b="0" i="0" u="none" strike="noStrike" baseline="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 </a:t>
              </a:r>
              <a:r>
                <a:rPr lang="en-US" sz="1400" b="0" i="0" u="none" strike="noStrike" baseline="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program</a:t>
              </a:r>
              <a:r>
                <a:rPr lang="en-US" sz="1600" b="0" i="0" u="none" strike="noStrike" baseline="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 </a:t>
              </a:r>
            </a:p>
            <a:p>
              <a:pPr>
                <a:spcAft>
                  <a:spcPts val="1600"/>
                </a:spcAft>
              </a:pPr>
              <a:r>
                <a:rPr lang="en-US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12-months</a:t>
              </a:r>
              <a:r>
                <a:rPr lang="en-US" sz="20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 </a:t>
              </a: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distance learning</a:t>
              </a:r>
            </a:p>
            <a:p>
              <a:pPr>
                <a:spcAft>
                  <a:spcPts val="1600"/>
                </a:spcAft>
              </a:pPr>
              <a:r>
                <a:rPr lang="en-US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14-18 hours </a:t>
              </a:r>
              <a:b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of study per week</a:t>
              </a:r>
              <a:endParaRPr lang="en-CH" sz="1400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862D1A5-0BD7-6044-8D97-0EE93D7F7B3D}"/>
              </a:ext>
            </a:extLst>
          </p:cNvPr>
          <p:cNvGrpSpPr/>
          <p:nvPr/>
        </p:nvGrpSpPr>
        <p:grpSpPr>
          <a:xfrm>
            <a:off x="2856000" y="1772175"/>
            <a:ext cx="2160000" cy="4801859"/>
            <a:chOff x="2856000" y="1772175"/>
            <a:chExt cx="2160000" cy="480185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E011CC-5910-C343-99BB-30BBFDD20A9D}"/>
                </a:ext>
              </a:extLst>
            </p:cNvPr>
            <p:cNvSpPr/>
            <p:nvPr/>
          </p:nvSpPr>
          <p:spPr>
            <a:xfrm>
              <a:off x="2856000" y="1772175"/>
              <a:ext cx="2160000" cy="432424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9C08A41-5C70-7E4C-A8CA-E716279D9C64}"/>
                </a:ext>
              </a:extLst>
            </p:cNvPr>
            <p:cNvSpPr/>
            <p:nvPr/>
          </p:nvSpPr>
          <p:spPr>
            <a:xfrm>
              <a:off x="3084228" y="4817197"/>
              <a:ext cx="1703545" cy="1756837"/>
            </a:xfrm>
            <a:prstGeom prst="rect">
              <a:avLst/>
            </a:prstGeom>
            <a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74410" t="-31706" r="-61012" b="-20666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BEA5671-9BCE-6147-BD36-808CC90ED725}"/>
                </a:ext>
              </a:extLst>
            </p:cNvPr>
            <p:cNvSpPr txBox="1"/>
            <p:nvPr/>
          </p:nvSpPr>
          <p:spPr>
            <a:xfrm>
              <a:off x="3034374" y="1998391"/>
              <a:ext cx="1881210" cy="18364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1600"/>
                </a:spcAft>
              </a:pPr>
              <a:r>
                <a:rPr lang="en-US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4 leadership-focused </a:t>
              </a:r>
              <a:br>
                <a:rPr lang="en-US" dirty="0"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distance learning modules</a:t>
              </a:r>
            </a:p>
            <a:p>
              <a:pPr algn="l">
                <a:spcAft>
                  <a:spcPts val="1600"/>
                </a:spcAft>
              </a:pPr>
              <a:r>
                <a:rPr lang="en-US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12 weeks </a:t>
              </a:r>
              <a:br>
                <a:rPr lang="en-US" dirty="0"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duration each</a:t>
              </a:r>
              <a:endParaRPr lang="en-CH" sz="1400" dirty="0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4B9614-1DCB-434D-9A9D-6E93FD08652C}"/>
              </a:ext>
            </a:extLst>
          </p:cNvPr>
          <p:cNvGrpSpPr/>
          <p:nvPr/>
        </p:nvGrpSpPr>
        <p:grpSpPr>
          <a:xfrm>
            <a:off x="5016000" y="1294564"/>
            <a:ext cx="2160000" cy="4797393"/>
            <a:chOff x="5016000" y="1294564"/>
            <a:chExt cx="2160000" cy="4797393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D12B0E4-4342-9249-86AA-ACC814784942}"/>
                </a:ext>
              </a:extLst>
            </p:cNvPr>
            <p:cNvSpPr/>
            <p:nvPr/>
          </p:nvSpPr>
          <p:spPr>
            <a:xfrm>
              <a:off x="5016000" y="1767709"/>
              <a:ext cx="2160000" cy="43242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30E17A6-D9FB-8248-ACAA-CB858A8F7426}"/>
                </a:ext>
              </a:extLst>
            </p:cNvPr>
            <p:cNvSpPr/>
            <p:nvPr/>
          </p:nvSpPr>
          <p:spPr>
            <a:xfrm>
              <a:off x="5244228" y="1294564"/>
              <a:ext cx="1703545" cy="1756837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25294" r="-2929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8D497FD-AFB2-0D4D-9E9B-83423DDB54BC}"/>
                </a:ext>
              </a:extLst>
            </p:cNvPr>
            <p:cNvSpPr txBox="1"/>
            <p:nvPr/>
          </p:nvSpPr>
          <p:spPr>
            <a:xfrm>
              <a:off x="5235318" y="3288108"/>
              <a:ext cx="1843973" cy="1292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1600"/>
                </a:spcAft>
              </a:pPr>
              <a:r>
                <a:rPr lang="en-US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Business Research Project</a:t>
              </a:r>
              <a:br>
                <a:rPr lang="en-US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based on a </a:t>
              </a:r>
              <a:b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real-world commercial challenge</a:t>
              </a:r>
              <a:endParaRPr lang="en-CH" sz="1400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1872CBA-A2D7-5E44-9A70-6BD17BDAA735}"/>
              </a:ext>
            </a:extLst>
          </p:cNvPr>
          <p:cNvGrpSpPr/>
          <p:nvPr/>
        </p:nvGrpSpPr>
        <p:grpSpPr>
          <a:xfrm>
            <a:off x="7176000" y="1772175"/>
            <a:ext cx="2160000" cy="4801859"/>
            <a:chOff x="7176000" y="1772175"/>
            <a:chExt cx="2160000" cy="480185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F687902-CF24-3C4E-BC19-08AD75DEDAF3}"/>
                </a:ext>
              </a:extLst>
            </p:cNvPr>
            <p:cNvSpPr/>
            <p:nvPr/>
          </p:nvSpPr>
          <p:spPr>
            <a:xfrm>
              <a:off x="7176000" y="1772175"/>
              <a:ext cx="2160000" cy="432424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F55EDBC-F73B-1049-A2B2-673C88971718}"/>
                </a:ext>
              </a:extLst>
            </p:cNvPr>
            <p:cNvSpPr/>
            <p:nvPr/>
          </p:nvSpPr>
          <p:spPr>
            <a:xfrm>
              <a:off x="7404228" y="4817197"/>
              <a:ext cx="1703545" cy="1756837"/>
            </a:xfrm>
            <a:prstGeom prst="rect">
              <a:avLst/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14471" r="-3318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A8E2B76-2E94-8640-8F43-334C2E452EF3}"/>
                </a:ext>
              </a:extLst>
            </p:cNvPr>
            <p:cNvSpPr txBox="1"/>
            <p:nvPr/>
          </p:nvSpPr>
          <p:spPr>
            <a:xfrm>
              <a:off x="7404228" y="1998391"/>
              <a:ext cx="1931772" cy="17132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1600"/>
                </a:spcAft>
              </a:pPr>
              <a:r>
                <a:rPr lang="en-US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2 on-campus residential weeks</a:t>
              </a:r>
              <a:br>
                <a:rPr lang="en-US" dirty="0"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one in Switzerland &amp; one in the UK</a:t>
              </a:r>
            </a:p>
            <a:p>
              <a:pPr algn="l">
                <a:spcAft>
                  <a:spcPts val="1600"/>
                </a:spcAft>
              </a:pPr>
              <a:r>
                <a:rPr lang="en-US" sz="14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Face-to-face classes, workshops &amp; field trips</a:t>
              </a:r>
              <a:endParaRPr lang="en-CH" sz="1400" dirty="0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FC8C3AF-28FB-BA41-8779-DD034A20BC5D}"/>
              </a:ext>
            </a:extLst>
          </p:cNvPr>
          <p:cNvGrpSpPr/>
          <p:nvPr/>
        </p:nvGrpSpPr>
        <p:grpSpPr>
          <a:xfrm>
            <a:off x="9336000" y="1294564"/>
            <a:ext cx="2856000" cy="4801859"/>
            <a:chOff x="9336000" y="1294564"/>
            <a:chExt cx="2856000" cy="480185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A49E863-8F2A-C34D-8775-31444BF4B740}"/>
                </a:ext>
              </a:extLst>
            </p:cNvPr>
            <p:cNvSpPr/>
            <p:nvPr/>
          </p:nvSpPr>
          <p:spPr>
            <a:xfrm>
              <a:off x="9336000" y="1772175"/>
              <a:ext cx="2856000" cy="43242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FAB6D82-0AEC-5242-AF9A-3891B71ECB9D}"/>
                </a:ext>
              </a:extLst>
            </p:cNvPr>
            <p:cNvSpPr/>
            <p:nvPr/>
          </p:nvSpPr>
          <p:spPr>
            <a:xfrm>
              <a:off x="9564228" y="1294564"/>
              <a:ext cx="1703545" cy="1756837"/>
            </a:xfrm>
            <a:prstGeom prst="rect">
              <a:avLst/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27346" t="-15681" r="-62998" b="-7366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3E087F7-D311-F842-8850-9BCC2BD94993}"/>
                </a:ext>
              </a:extLst>
            </p:cNvPr>
            <p:cNvSpPr txBox="1"/>
            <p:nvPr/>
          </p:nvSpPr>
          <p:spPr>
            <a:xfrm>
              <a:off x="9654802" y="3288108"/>
              <a:ext cx="1959169" cy="18056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1600"/>
                </a:spcAft>
              </a:pPr>
              <a:r>
                <a:rPr lang="en-US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Internationally accredited </a:t>
              </a:r>
              <a:br>
                <a:rPr lang="en-US" sz="16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Master of </a:t>
              </a:r>
              <a:b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Science degree</a:t>
              </a:r>
            </a:p>
            <a:p>
              <a:pPr algn="l">
                <a:spcAft>
                  <a:spcPts val="16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Worth </a:t>
              </a:r>
              <a:b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32 US credits</a:t>
              </a:r>
              <a:endParaRPr lang="en-CH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8608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0D52C6D-47E0-E341-A03E-061EE25B03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9067" y="463971"/>
            <a:ext cx="11028408" cy="64633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</a:pPr>
            <a:r>
              <a:rPr lang="en-US" dirty="0">
                <a:latin typeface="Mongolian Baiti" panose="03000500000000000000" pitchFamily="66" charset="0"/>
                <a:cs typeface="Mongolian Baiti" panose="03000500000000000000" pitchFamily="66" charset="0"/>
              </a:rPr>
              <a:t>Learn from our experts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B7ADE7-A8E9-3C4F-93D9-A6A27AEB4FA3}"/>
              </a:ext>
            </a:extLst>
          </p:cNvPr>
          <p:cNvSpPr/>
          <p:nvPr/>
        </p:nvSpPr>
        <p:spPr>
          <a:xfrm>
            <a:off x="-69951" y="1772175"/>
            <a:ext cx="291851" cy="43242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1B8D10-157F-70AF-A53E-3BD50F0E0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928" y="1282318"/>
            <a:ext cx="7250923" cy="47201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211BF1-0DDC-4788-1165-8C0E65545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1851" y="1282318"/>
            <a:ext cx="2521115" cy="23255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08F713-26D5-726F-963D-CB39FAFD24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0657" y="3603132"/>
            <a:ext cx="2521115" cy="240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53250"/>
      </p:ext>
    </p:extLst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9CBB84-0AB2-A04B-9330-7F85DEB715DD}"/>
              </a:ext>
            </a:extLst>
          </p:cNvPr>
          <p:cNvSpPr/>
          <p:nvPr/>
        </p:nvSpPr>
        <p:spPr>
          <a:xfrm>
            <a:off x="611205" y="395491"/>
            <a:ext cx="4760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Admission requirements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94BA82-1721-A54B-931A-A28D7E38846A}"/>
              </a:ext>
            </a:extLst>
          </p:cNvPr>
          <p:cNvSpPr/>
          <p:nvPr/>
        </p:nvSpPr>
        <p:spPr>
          <a:xfrm>
            <a:off x="611205" y="1867634"/>
            <a:ext cx="186753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i="0" u="none" strike="noStrike" kern="1200" cap="none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Minimum 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4D4D4D"/>
              </a:buClr>
              <a:buSzPct val="80000"/>
              <a:buFontTx/>
              <a:buNone/>
              <a:tabLst/>
              <a:defRPr/>
            </a:pPr>
            <a:r>
              <a:rPr kumimoji="0" lang="en-US" sz="1200" b="0" i="0" u="none" strike="noStrike" kern="1200" cap="none" spc="5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27 years old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5FBF9D-0001-1247-87CD-66F1E8B8BECD}"/>
              </a:ext>
            </a:extLst>
          </p:cNvPr>
          <p:cNvSpPr/>
          <p:nvPr/>
        </p:nvSpPr>
        <p:spPr>
          <a:xfrm>
            <a:off x="611205" y="2801168"/>
            <a:ext cx="4547649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Education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4D4D4D"/>
              </a:buClr>
              <a:buSzPct val="80000"/>
              <a:buFontTx/>
              <a:buNone/>
              <a:tabLst/>
              <a:defRPr/>
            </a:pPr>
            <a:r>
              <a:rPr kumimoji="0" lang="en-US" sz="1200" b="0" i="0" u="none" strike="noStrike" kern="1200" cap="none" spc="5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Helvetica" pitchFamily="2" charset="0"/>
              </a:rPr>
              <a:t>University degree in any discipline</a:t>
            </a:r>
            <a:br>
              <a:rPr kumimoji="0" lang="en-US" sz="1200" b="0" i="0" u="none" strike="noStrike" kern="1200" cap="none" spc="5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Helvetica" pitchFamily="2" charset="0"/>
              </a:rPr>
            </a:br>
            <a:r>
              <a:rPr lang="en-US" sz="1200" spc="50" dirty="0">
                <a:solidFill>
                  <a:schemeClr val="accent2"/>
                </a:solidFill>
                <a:latin typeface="Helvetica" pitchFamily="2" charset="0"/>
              </a:rPr>
              <a:t>o</a:t>
            </a:r>
            <a:r>
              <a:rPr kumimoji="0" lang="en-US" sz="1200" b="0" i="0" u="none" strike="noStrike" kern="1200" cap="none" spc="5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Helvetica" pitchFamily="2" charset="0"/>
              </a:rPr>
              <a:t>r specialized diploma in luxury or hospitality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169E90-6703-7841-86FE-CD90DA1E2E82}"/>
              </a:ext>
            </a:extLst>
          </p:cNvPr>
          <p:cNvSpPr/>
          <p:nvPr/>
        </p:nvSpPr>
        <p:spPr>
          <a:xfrm>
            <a:off x="611205" y="4883681"/>
            <a:ext cx="4957082" cy="1574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English language qualifications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5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Helvetica" pitchFamily="2" charset="0"/>
              </a:rPr>
              <a:t>Native speaker or two years working in an </a:t>
            </a:r>
            <a:br>
              <a:rPr kumimoji="0" lang="en-US" sz="1200" b="0" i="0" u="none" strike="noStrike" kern="1200" cap="none" spc="5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Helvetica" pitchFamily="2" charset="0"/>
              </a:rPr>
            </a:br>
            <a:r>
              <a:rPr kumimoji="0" lang="en-US" sz="1200" b="0" i="0" u="none" strike="noStrike" kern="1200" cap="none" spc="5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Helvetica" pitchFamily="2" charset="0"/>
              </a:rPr>
              <a:t>English-speaking environment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US" sz="1200" spc="50" dirty="0">
                <a:solidFill>
                  <a:schemeClr val="accent2"/>
                </a:solidFill>
                <a:latin typeface="Helvetica" pitchFamily="2" charset="0"/>
              </a:rPr>
              <a:t>Or IELTS 6.0 / TOEFL 550 / First Cambridge Exam A / Cambridge Advanced Exam C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5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Helvetica" pitchFamily="2" charset="0"/>
              </a:rPr>
              <a:t>English-level will be assessed during the interview</a:t>
            </a:r>
            <a:endParaRPr lang="en-US" sz="1200" spc="50" dirty="0">
              <a:solidFill>
                <a:schemeClr val="accent2"/>
              </a:solidFill>
              <a:latin typeface="Helvetic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F3AFC3-364D-4323-ADFF-19CB992C57CB}"/>
              </a:ext>
            </a:extLst>
          </p:cNvPr>
          <p:cNvSpPr txBox="1"/>
          <p:nvPr/>
        </p:nvSpPr>
        <p:spPr>
          <a:xfrm>
            <a:off x="611205" y="3950145"/>
            <a:ext cx="454764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Professional experience</a:t>
            </a:r>
            <a:r>
              <a:rPr lang="en-US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</a:p>
          <a:p>
            <a:pPr>
              <a:spcAft>
                <a:spcPts val="800"/>
              </a:spcAft>
              <a:buClr>
                <a:srgbClr val="4D4D4D"/>
              </a:buClr>
              <a:buSzPct val="80000"/>
              <a:defRPr/>
            </a:pPr>
            <a:r>
              <a:rPr lang="en-US" sz="1200" spc="50" dirty="0">
                <a:solidFill>
                  <a:schemeClr val="accent2"/>
                </a:solidFill>
                <a:latin typeface="Helvetica" pitchFamily="2" charset="0"/>
              </a:rPr>
              <a:t>At least five years’ experience at managerial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CADEDE-E617-4D4F-BD39-F7C5A6AE4BF5}"/>
              </a:ext>
            </a:extLst>
          </p:cNvPr>
          <p:cNvSpPr/>
          <p:nvPr/>
        </p:nvSpPr>
        <p:spPr>
          <a:xfrm>
            <a:off x="6095999" y="0"/>
            <a:ext cx="6096001" cy="6858000"/>
          </a:xfrm>
          <a:prstGeom prst="rect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6194" t="-4355" r="-4254" b="-4290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0948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" presetClass="emph" presetSubtype="2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" presetClass="emph" presetSubtype="2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6" grpId="0"/>
      <p:bldP spid="16" grpId="1"/>
      <p:bldP spid="18" grpId="0"/>
      <p:bldP spid="18" grpId="1"/>
      <p:bldP spid="9" grpId="0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A51478B-7424-404E-AEE0-1D3AD285C809}"/>
              </a:ext>
            </a:extLst>
          </p:cNvPr>
          <p:cNvSpPr/>
          <p:nvPr/>
        </p:nvSpPr>
        <p:spPr>
          <a:xfrm>
            <a:off x="6432000" y="3429000"/>
            <a:ext cx="2880000" cy="34290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39253" r="-3925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A0E11D-EFC8-A04A-8978-905E3900CD31}"/>
              </a:ext>
            </a:extLst>
          </p:cNvPr>
          <p:cNvSpPr/>
          <p:nvPr/>
        </p:nvSpPr>
        <p:spPr>
          <a:xfrm>
            <a:off x="3552000" y="3429000"/>
            <a:ext cx="2880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17C7B00-8E0D-6248-B210-5F98C1752D36}"/>
              </a:ext>
            </a:extLst>
          </p:cNvPr>
          <p:cNvSpPr/>
          <p:nvPr/>
        </p:nvSpPr>
        <p:spPr>
          <a:xfrm>
            <a:off x="3783802" y="5211115"/>
            <a:ext cx="2416396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spc="50" dirty="0">
                <a:solidFill>
                  <a:schemeClr val="bg1"/>
                </a:solidFill>
                <a:latin typeface="Helvetica" pitchFamily="2" charset="0"/>
              </a:rPr>
              <a:t>Submit </a:t>
            </a:r>
            <a:br>
              <a:rPr lang="en-GB" sz="1400" b="1" spc="50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n-GB" sz="1400" b="1" spc="50" dirty="0">
                <a:solidFill>
                  <a:schemeClr val="bg1"/>
                </a:solidFill>
                <a:latin typeface="Helvetica" pitchFamily="2" charset="0"/>
              </a:rPr>
              <a:t>your documents</a:t>
            </a:r>
          </a:p>
          <a:p>
            <a:pPr algn="ctr">
              <a:spcAft>
                <a:spcPts val="600"/>
              </a:spcAft>
            </a:pPr>
            <a:r>
              <a:rPr lang="en-US" sz="1400" spc="50" dirty="0">
                <a:solidFill>
                  <a:schemeClr val="bg1"/>
                </a:solidFill>
                <a:latin typeface="Helvetica" pitchFamily="2" charset="0"/>
              </a:rPr>
              <a:t>Application form</a:t>
            </a:r>
            <a:br>
              <a:rPr lang="en-US" sz="1400" spc="50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n-US" sz="1400" spc="50" dirty="0">
                <a:solidFill>
                  <a:schemeClr val="bg1"/>
                </a:solidFill>
                <a:latin typeface="Helvetica" pitchFamily="2" charset="0"/>
              </a:rPr>
              <a:t>CV or Resume</a:t>
            </a:r>
            <a:br>
              <a:rPr lang="en-GB" sz="1400" b="1" spc="50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n-GB" sz="1400" spc="50" dirty="0">
                <a:solidFill>
                  <a:schemeClr val="bg1"/>
                </a:solidFill>
                <a:latin typeface="Helvetica" pitchFamily="2" charset="0"/>
              </a:rPr>
              <a:t>Passport copy</a:t>
            </a:r>
            <a:br>
              <a:rPr lang="en-GB" sz="1400" spc="50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n-GB" sz="1400" spc="50" dirty="0">
                <a:solidFill>
                  <a:schemeClr val="bg1"/>
                </a:solidFill>
                <a:latin typeface="Helvetica" pitchFamily="2" charset="0"/>
              </a:rPr>
              <a:t>Reference letter</a:t>
            </a:r>
            <a:endParaRPr lang="en-US" sz="1400" spc="5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AF9B784-CDED-7A44-B8F2-BB4B064416B3}"/>
              </a:ext>
            </a:extLst>
          </p:cNvPr>
          <p:cNvSpPr/>
          <p:nvPr/>
        </p:nvSpPr>
        <p:spPr>
          <a:xfrm>
            <a:off x="4098408" y="3729236"/>
            <a:ext cx="1787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en-GB" sz="3600" spc="50" dirty="0">
                <a:solidFill>
                  <a:schemeClr val="bg1"/>
                </a:solidFill>
                <a:latin typeface="Mongolian Baiti" panose="03000500000000000000" pitchFamily="66" charset="0"/>
              </a:rPr>
              <a:t>1</a:t>
            </a:r>
            <a:endParaRPr lang="en-US" sz="2800" spc="50" dirty="0">
              <a:solidFill>
                <a:schemeClr val="bg1"/>
              </a:solidFill>
              <a:latin typeface="Mongolian Baiti" panose="03000500000000000000" pitchFamily="66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80DFAD1-1746-9F4F-BC85-70A6348EEBEB}"/>
              </a:ext>
            </a:extLst>
          </p:cNvPr>
          <p:cNvCxnSpPr>
            <a:cxnSpLocks/>
          </p:cNvCxnSpPr>
          <p:nvPr/>
        </p:nvCxnSpPr>
        <p:spPr>
          <a:xfrm>
            <a:off x="4992000" y="4532732"/>
            <a:ext cx="0" cy="47770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5FBB979C-FDCD-E540-AD38-9F96287576BE}"/>
              </a:ext>
            </a:extLst>
          </p:cNvPr>
          <p:cNvSpPr/>
          <p:nvPr/>
        </p:nvSpPr>
        <p:spPr>
          <a:xfrm>
            <a:off x="6713757" y="1935522"/>
            <a:ext cx="2316486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spc="50">
                <a:latin typeface="Helvetica" pitchFamily="2" charset="0"/>
              </a:rPr>
              <a:t>Receive your evaluation</a:t>
            </a:r>
          </a:p>
          <a:p>
            <a:pPr algn="ctr">
              <a:spcAft>
                <a:spcPts val="800"/>
              </a:spcAft>
              <a:buClr>
                <a:schemeClr val="tx1"/>
              </a:buClr>
              <a:buSzPct val="80000"/>
            </a:pPr>
            <a:r>
              <a:rPr lang="en-US" sz="1400" spc="50">
                <a:latin typeface="Helvetica" pitchFamily="2" charset="0"/>
              </a:rPr>
              <a:t>If successful, within </a:t>
            </a:r>
            <a:br>
              <a:rPr lang="en-US" sz="1400" spc="50">
                <a:latin typeface="Helvetica" pitchFamily="2" charset="0"/>
              </a:rPr>
            </a:br>
            <a:r>
              <a:rPr lang="en-US" sz="1400" spc="50">
                <a:latin typeface="Helvetica" pitchFamily="2" charset="0"/>
              </a:rPr>
              <a:t>1-2 weeks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1ACE2A6-7E27-194A-98FA-0A8D980A03B9}"/>
              </a:ext>
            </a:extLst>
          </p:cNvPr>
          <p:cNvSpPr/>
          <p:nvPr/>
        </p:nvSpPr>
        <p:spPr>
          <a:xfrm>
            <a:off x="7110576" y="453643"/>
            <a:ext cx="152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en-GB" sz="3600" spc="50" dirty="0">
                <a:latin typeface="Mongolian Baiti" panose="03000500000000000000" pitchFamily="66" charset="0"/>
              </a:rPr>
              <a:t>2</a:t>
            </a:r>
            <a:endParaRPr lang="en-US" sz="2800" spc="50" dirty="0">
              <a:latin typeface="Mongolian Baiti" panose="03000500000000000000" pitchFamily="66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82B84CA-AC6A-2D42-BF28-3C84B5FE5517}"/>
              </a:ext>
            </a:extLst>
          </p:cNvPr>
          <p:cNvCxnSpPr>
            <a:cxnSpLocks/>
          </p:cNvCxnSpPr>
          <p:nvPr/>
        </p:nvCxnSpPr>
        <p:spPr>
          <a:xfrm>
            <a:off x="7872000" y="1257139"/>
            <a:ext cx="0" cy="4777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E569BEDF-998A-6A48-8D10-6F25CF35470A}"/>
              </a:ext>
            </a:extLst>
          </p:cNvPr>
          <p:cNvSpPr/>
          <p:nvPr/>
        </p:nvSpPr>
        <p:spPr>
          <a:xfrm>
            <a:off x="9312000" y="3429000"/>
            <a:ext cx="2880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5224509-D1C6-BA4A-8F2B-8A19FE214FE3}"/>
              </a:ext>
            </a:extLst>
          </p:cNvPr>
          <p:cNvSpPr/>
          <p:nvPr/>
        </p:nvSpPr>
        <p:spPr>
          <a:xfrm>
            <a:off x="9312000" y="0"/>
            <a:ext cx="2880000" cy="3429000"/>
          </a:xfrm>
          <a:prstGeom prst="rect">
            <a:avLst/>
          </a:prstGeom>
          <a:blipFill>
            <a:blip r:embed="rId4"/>
            <a:srcRect/>
            <a:stretch>
              <a:fillRect l="-48235" t="-18706" r="-6362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C53974A-B82A-0F4A-B9B6-2D43A75EFD3E}"/>
              </a:ext>
            </a:extLst>
          </p:cNvPr>
          <p:cNvGrpSpPr/>
          <p:nvPr/>
        </p:nvGrpSpPr>
        <p:grpSpPr>
          <a:xfrm>
            <a:off x="476105" y="2316278"/>
            <a:ext cx="2634468" cy="2226608"/>
            <a:chOff x="706049" y="2044276"/>
            <a:chExt cx="2634468" cy="222660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231544D-D09C-CA4A-9BC2-50AC30ABEA8E}"/>
                </a:ext>
              </a:extLst>
            </p:cNvPr>
            <p:cNvSpPr/>
            <p:nvPr/>
          </p:nvSpPr>
          <p:spPr>
            <a:xfrm>
              <a:off x="706049" y="3070555"/>
              <a:ext cx="263446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36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Admissions process</a:t>
              </a:r>
              <a:endParaRPr lang="en-GB" sz="3600" dirty="0">
                <a:effectLst/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AB5D1C7B-B3F2-964B-83B5-64AFCE266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81881" y="2044276"/>
              <a:ext cx="509238" cy="646129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1565E5F-185F-954B-AA6E-F2943F18A4B0}"/>
              </a:ext>
            </a:extLst>
          </p:cNvPr>
          <p:cNvSpPr/>
          <p:nvPr/>
        </p:nvSpPr>
        <p:spPr>
          <a:xfrm>
            <a:off x="9543802" y="5211115"/>
            <a:ext cx="241639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spc="50" dirty="0">
                <a:latin typeface="Helvetica" pitchFamily="2" charset="0"/>
              </a:rPr>
              <a:t>Interview with </a:t>
            </a:r>
            <a:br>
              <a:rPr lang="en-GB" sz="1400" b="1" spc="50" dirty="0">
                <a:latin typeface="Helvetica" pitchFamily="2" charset="0"/>
              </a:rPr>
            </a:br>
            <a:r>
              <a:rPr lang="en-GB" sz="1400" b="1" spc="50" dirty="0">
                <a:latin typeface="Helvetica" pitchFamily="2" charset="0"/>
              </a:rPr>
              <a:t>the school</a:t>
            </a:r>
          </a:p>
          <a:p>
            <a:pPr algn="ctr">
              <a:spcAft>
                <a:spcPts val="800"/>
              </a:spcAft>
              <a:buClr>
                <a:schemeClr val="tx1"/>
              </a:buClr>
              <a:buSzPct val="80000"/>
            </a:pPr>
            <a:r>
              <a:rPr lang="en-US" sz="1400" spc="50" dirty="0">
                <a:latin typeface="Helvetica" pitchFamily="2" charset="0"/>
              </a:rPr>
              <a:t>Within 15 working days </a:t>
            </a:r>
            <a:br>
              <a:rPr lang="en-US" sz="1400" spc="50" dirty="0">
                <a:latin typeface="Helvetica" pitchFamily="2" charset="0"/>
              </a:rPr>
            </a:br>
            <a:r>
              <a:rPr lang="en-US" sz="1400" spc="50" dirty="0">
                <a:latin typeface="Helvetica" pitchFamily="2" charset="0"/>
              </a:rPr>
              <a:t>of receiving your </a:t>
            </a:r>
            <a:br>
              <a:rPr lang="en-US" sz="1400" spc="50" dirty="0">
                <a:latin typeface="Helvetica" pitchFamily="2" charset="0"/>
              </a:rPr>
            </a:br>
            <a:r>
              <a:rPr lang="en-US" sz="1400" spc="50" dirty="0">
                <a:latin typeface="Helvetica" pitchFamily="2" charset="0"/>
              </a:rPr>
              <a:t>letter of offer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58EEA2-89C5-5E44-8410-7C8FA13D3033}"/>
              </a:ext>
            </a:extLst>
          </p:cNvPr>
          <p:cNvSpPr/>
          <p:nvPr/>
        </p:nvSpPr>
        <p:spPr>
          <a:xfrm>
            <a:off x="9858408" y="3729236"/>
            <a:ext cx="1787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en-GB" sz="3600" spc="50" dirty="0">
                <a:latin typeface="Mongolian Baiti" panose="03000500000000000000" pitchFamily="66" charset="0"/>
              </a:rPr>
              <a:t>3</a:t>
            </a:r>
            <a:endParaRPr lang="en-US" sz="2800" spc="50" dirty="0">
              <a:latin typeface="Mongolian Baiti" panose="030005000000000000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9184AC6-B743-0C47-B8B2-DB2724DDE676}"/>
              </a:ext>
            </a:extLst>
          </p:cNvPr>
          <p:cNvCxnSpPr>
            <a:cxnSpLocks/>
          </p:cNvCxnSpPr>
          <p:nvPr/>
        </p:nvCxnSpPr>
        <p:spPr>
          <a:xfrm>
            <a:off x="10752000" y="4532732"/>
            <a:ext cx="0" cy="4777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1C019261-8E2E-3148-994E-19244EBF3720}"/>
              </a:ext>
            </a:extLst>
          </p:cNvPr>
          <p:cNvSpPr/>
          <p:nvPr/>
        </p:nvSpPr>
        <p:spPr>
          <a:xfrm>
            <a:off x="3552000" y="0"/>
            <a:ext cx="2880000" cy="342900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0746" r="-1074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639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9" grpId="0"/>
      <p:bldP spid="40" grpId="0"/>
      <p:bldP spid="21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5">
            <a:extLst>
              <a:ext uri="{FF2B5EF4-FFF2-40B4-BE49-F238E27FC236}">
                <a16:creationId xmlns:a16="http://schemas.microsoft.com/office/drawing/2014/main" id="{D8AACB95-D736-F14B-B1A4-717C2ACEA7B6}"/>
              </a:ext>
            </a:extLst>
          </p:cNvPr>
          <p:cNvSpPr/>
          <p:nvPr/>
        </p:nvSpPr>
        <p:spPr>
          <a:xfrm>
            <a:off x="12591" y="0"/>
            <a:ext cx="12179409" cy="68580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14371" b="-4025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9BE342-B382-EF42-BDA6-2E065471E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064" y="3074216"/>
            <a:ext cx="11167872" cy="138569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Thank you &amp; </a:t>
            </a:r>
            <a:br>
              <a:rPr lang="en-US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any questions?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034DE6-D95D-434D-912C-A2AAC7D737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9516" y="1371717"/>
            <a:ext cx="732969" cy="93335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AEB7477F-ECAE-4DC7-B9D3-56D81238E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2064" y="5005801"/>
            <a:ext cx="11167872" cy="32396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GLION.EDU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15024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lion_industry.mp4" descr="Glion_industry.mp4">
            <a:hlinkClick r:id="" action="ppaction://media"/>
            <a:extLst>
              <a:ext uri="{FF2B5EF4-FFF2-40B4-BE49-F238E27FC236}">
                <a16:creationId xmlns:a16="http://schemas.microsoft.com/office/drawing/2014/main" id="{CB5E8C4E-4FE7-B243-98C9-07DF5FD63B9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0917692-568A-2F41-B394-E3FC2A7F174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5238DB-6206-E141-A063-2DB3245E4913}"/>
              </a:ext>
            </a:extLst>
          </p:cNvPr>
          <p:cNvSpPr txBox="1"/>
          <p:nvPr/>
        </p:nvSpPr>
        <p:spPr>
          <a:xfrm>
            <a:off x="2931886" y="2537698"/>
            <a:ext cx="6328228" cy="178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800" dirty="0">
                <a:solidFill>
                  <a:schemeClr val="bg1"/>
                </a:solidFill>
                <a:effectLst>
                  <a:outerShdw blurRad="340022" sx="102000" sy="102000" algn="ctr" rotWithShape="0">
                    <a:prstClr val="black">
                      <a:alpha val="39605"/>
                    </a:prstClr>
                  </a:outerShdw>
                </a:effectLst>
                <a:latin typeface="PLAYFAIR DISPLAY REGULAR ROMAN" pitchFamily="2" charset="77"/>
              </a:rPr>
              <a:t>Do you have a </a:t>
            </a:r>
            <a:br>
              <a:rPr lang="en-US" sz="4800" dirty="0">
                <a:solidFill>
                  <a:schemeClr val="bg1"/>
                </a:solidFill>
                <a:effectLst>
                  <a:outerShdw blurRad="340022" sx="102000" sy="102000" algn="ctr" rotWithShape="0">
                    <a:prstClr val="black">
                      <a:alpha val="39605"/>
                    </a:prstClr>
                  </a:outerShdw>
                </a:effectLst>
                <a:latin typeface="PLAYFAIR DISPLAY REGULAR ROMAN" pitchFamily="2" charset="77"/>
              </a:rPr>
            </a:br>
            <a:r>
              <a:rPr lang="en-US" sz="4800" dirty="0">
                <a:solidFill>
                  <a:schemeClr val="bg1"/>
                </a:solidFill>
                <a:effectLst>
                  <a:outerShdw blurRad="340022" sx="102000" sy="102000" algn="ctr" rotWithShape="0">
                    <a:prstClr val="black">
                      <a:alpha val="39605"/>
                    </a:prstClr>
                  </a:outerShdw>
                </a:effectLst>
                <a:latin typeface="PLAYFAIR DISPLAY REGULAR ROMAN" pitchFamily="2" charset="77"/>
              </a:rPr>
              <a:t>passion for luxury?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BBB7B0-A446-484D-BB48-48886561A594}"/>
              </a:ext>
            </a:extLst>
          </p:cNvPr>
          <p:cNvSpPr txBox="1"/>
          <p:nvPr/>
        </p:nvSpPr>
        <p:spPr>
          <a:xfrm>
            <a:off x="1601362" y="1651302"/>
            <a:ext cx="8989276" cy="3555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800" dirty="0">
                <a:solidFill>
                  <a:schemeClr val="bg1"/>
                </a:solidFill>
                <a:effectLst>
                  <a:outerShdw blurRad="340022" sx="102000" sy="102000" algn="ctr" rotWithShape="0">
                    <a:prstClr val="black">
                      <a:alpha val="39605"/>
                    </a:prstClr>
                  </a:outerShdw>
                </a:effectLst>
                <a:latin typeface="Mongolian Baiti" panose="03000500000000000000" pitchFamily="66" charset="0"/>
                <a:cs typeface="Mongolian Baiti" panose="03000500000000000000" pitchFamily="66" charset="0"/>
              </a:rPr>
              <a:t>Are you building a career</a:t>
            </a:r>
            <a:br>
              <a:rPr lang="en-US" sz="4800" dirty="0">
                <a:solidFill>
                  <a:schemeClr val="bg1"/>
                </a:solidFill>
                <a:effectLst>
                  <a:outerShdw blurRad="340022" sx="102000" sy="102000" algn="ctr" rotWithShape="0">
                    <a:prstClr val="black">
                      <a:alpha val="39605"/>
                    </a:prstClr>
                  </a:outerShdw>
                </a:effectLst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4800" dirty="0">
                <a:solidFill>
                  <a:schemeClr val="bg1"/>
                </a:solidFill>
                <a:effectLst>
                  <a:outerShdw blurRad="340022" sx="102000" sy="102000" algn="ctr" rotWithShape="0">
                    <a:prstClr val="black">
                      <a:alpha val="39605"/>
                    </a:prstClr>
                  </a:outerShdw>
                </a:effectLst>
                <a:latin typeface="Mongolian Baiti" panose="03000500000000000000" pitchFamily="66" charset="0"/>
                <a:cs typeface="Mongolian Baiti" panose="03000500000000000000" pitchFamily="66" charset="0"/>
              </a:rPr>
              <a:t> in 5* hospitality, luxury goods, private travel or another part of this vibrant industry?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22A89B-1CB2-634A-9A32-FC743A59E56C}"/>
              </a:ext>
            </a:extLst>
          </p:cNvPr>
          <p:cNvSpPr txBox="1"/>
          <p:nvPr/>
        </p:nvSpPr>
        <p:spPr>
          <a:xfrm>
            <a:off x="2931886" y="2175982"/>
            <a:ext cx="6328228" cy="2669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800" dirty="0">
                <a:solidFill>
                  <a:schemeClr val="bg1"/>
                </a:solidFill>
                <a:effectLst>
                  <a:outerShdw blurRad="340022" sx="102000" sy="102000" algn="ctr" rotWithShape="0">
                    <a:prstClr val="black">
                      <a:alpha val="39605"/>
                    </a:prstClr>
                  </a:outerShdw>
                </a:effectLst>
                <a:latin typeface="Mongolian Baiti" panose="03000500000000000000" pitchFamily="66" charset="0"/>
                <a:cs typeface="Mongolian Baiti" panose="03000500000000000000" pitchFamily="66" charset="0"/>
              </a:rPr>
              <a:t>Perhaps you are looking to make the switch into luxury?</a:t>
            </a:r>
          </a:p>
        </p:txBody>
      </p:sp>
    </p:spTree>
    <p:extLst>
      <p:ext uri="{BB962C8B-B14F-4D97-AF65-F5344CB8AC3E}">
        <p14:creationId xmlns:p14="http://schemas.microsoft.com/office/powerpoint/2010/main" val="141267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xit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xit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1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xit" presetSubtype="0" fill="hold" grpId="0" nodeType="withEffect">
                                  <p:stCondLst>
                                    <p:cond delay="3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7" repeatCount="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5FD2670-7464-354D-B472-68082F65BD53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9A99CAC-33A2-7142-A505-3489131EE361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blipFill>
            <a:blip r:embed="rId2"/>
            <a:srcRect/>
            <a:stretch>
              <a:fillRect l="-104746" t="-15730" r="-4746" b="-853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633915C7-A3EF-B743-8AF2-8BE520CF9D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6575" y="204014"/>
            <a:ext cx="5530850" cy="644997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67CDB20-67F1-A24F-B379-100CBC2128F3}"/>
              </a:ext>
            </a:extLst>
          </p:cNvPr>
          <p:cNvSpPr/>
          <p:nvPr/>
        </p:nvSpPr>
        <p:spPr>
          <a:xfrm>
            <a:off x="0" y="2574388"/>
            <a:ext cx="6096000" cy="4283612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34625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997EB3-F800-417E-94DD-2FC18C3F8E87}"/>
              </a:ext>
            </a:extLst>
          </p:cNvPr>
          <p:cNvSpPr/>
          <p:nvPr/>
        </p:nvSpPr>
        <p:spPr>
          <a:xfrm>
            <a:off x="589068" y="5011736"/>
            <a:ext cx="24343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About Glion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84E255-57D6-E84E-A842-3CBA7959A5B8}"/>
              </a:ext>
            </a:extLst>
          </p:cNvPr>
          <p:cNvSpPr txBox="1"/>
          <p:nvPr/>
        </p:nvSpPr>
        <p:spPr>
          <a:xfrm>
            <a:off x="7185840" y="759436"/>
            <a:ext cx="46218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0" i="0" u="none" strike="noStrike" baseline="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Celebrating </a:t>
            </a:r>
            <a:br>
              <a:rPr lang="en-US" sz="1800" b="0" i="0" u="none" strike="noStrike" baseline="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1600" u="none" strike="noStrike" baseline="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60 years of Experience Excellence in 2022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EA5671-9BCE-6147-BD36-808CC90ED725}"/>
              </a:ext>
            </a:extLst>
          </p:cNvPr>
          <p:cNvSpPr txBox="1"/>
          <p:nvPr/>
        </p:nvSpPr>
        <p:spPr>
          <a:xfrm>
            <a:off x="7185840" y="1970833"/>
            <a:ext cx="46218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We offer luxury &amp; hospitality </a:t>
            </a:r>
            <a:br>
              <a:rPr lang="en-US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28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business education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D497FD-AFB2-0D4D-9E9B-83423DDB54BC}"/>
              </a:ext>
            </a:extLst>
          </p:cNvPr>
          <p:cNvSpPr txBox="1"/>
          <p:nvPr/>
        </p:nvSpPr>
        <p:spPr>
          <a:xfrm>
            <a:off x="7185840" y="3182230"/>
            <a:ext cx="46218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Our programs are </a:t>
            </a:r>
            <a:br>
              <a:rPr lang="en-US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28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infused with luxury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8E2B76-2E94-8640-8F43-334C2E452EF3}"/>
              </a:ext>
            </a:extLst>
          </p:cNvPr>
          <p:cNvSpPr txBox="1"/>
          <p:nvPr/>
        </p:nvSpPr>
        <p:spPr>
          <a:xfrm>
            <a:off x="7185841" y="4393627"/>
            <a:ext cx="46218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Our faculty &amp; lecturers </a:t>
            </a:r>
            <a:br>
              <a:rPr lang="en-US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have backgrounds in industry &amp; academia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E087F7-D311-F842-8850-9BCC2BD94993}"/>
              </a:ext>
            </a:extLst>
          </p:cNvPr>
          <p:cNvSpPr txBox="1"/>
          <p:nvPr/>
        </p:nvSpPr>
        <p:spPr>
          <a:xfrm>
            <a:off x="7185840" y="5605023"/>
            <a:ext cx="46218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We partner with world-renowned </a:t>
            </a:r>
            <a:b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28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luxury brands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49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3" presetClass="emph" presetSubtype="2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14" grpId="0" animBg="1"/>
      <p:bldP spid="4" grpId="0"/>
      <p:bldP spid="8" grpId="0"/>
      <p:bldP spid="8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A99CAC-33A2-7142-A505-3489131EE361}"/>
              </a:ext>
            </a:extLst>
          </p:cNvPr>
          <p:cNvSpPr/>
          <p:nvPr/>
        </p:nvSpPr>
        <p:spPr>
          <a:xfrm>
            <a:off x="6096001" y="0"/>
            <a:ext cx="60960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7664" t="-30838" r="-7664" b="-59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704F4D5-CFB2-3348-A976-6389D7ABA121}"/>
              </a:ext>
            </a:extLst>
          </p:cNvPr>
          <p:cNvSpPr/>
          <p:nvPr/>
        </p:nvSpPr>
        <p:spPr>
          <a:xfrm>
            <a:off x="6096000" y="2574388"/>
            <a:ext cx="6096000" cy="4283612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34625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FD2670-7464-354D-B472-68082F65BD53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89535D32-E14A-8843-B3B9-AB05744B42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5425" y="204014"/>
            <a:ext cx="5530850" cy="64499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D997EB3-F800-417E-94DD-2FC18C3F8E87}"/>
              </a:ext>
            </a:extLst>
          </p:cNvPr>
          <p:cNvSpPr/>
          <p:nvPr/>
        </p:nvSpPr>
        <p:spPr>
          <a:xfrm>
            <a:off x="6685067" y="4393627"/>
            <a:ext cx="537955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Why choose </a:t>
            </a:r>
            <a:b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this Executive Master’s?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84E255-57D6-E84E-A842-3CBA7959A5B8}"/>
              </a:ext>
            </a:extLst>
          </p:cNvPr>
          <p:cNvSpPr txBox="1"/>
          <p:nvPr/>
        </p:nvSpPr>
        <p:spPr>
          <a:xfrm>
            <a:off x="823347" y="634177"/>
            <a:ext cx="46218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0" i="0" u="none" strike="noStrike" baseline="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Focus on business-critical </a:t>
            </a:r>
            <a:br>
              <a:rPr lang="en-US" sz="1800" b="0" i="0" u="none" strike="noStrike" baseline="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1600" u="none" strike="noStrike" baseline="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areas: digital transformation, sustainability</a:t>
            </a:r>
            <a:r>
              <a:rPr lang="en-US" sz="1600" u="none" strike="noStrike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&amp; understanding customer behavior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EA5671-9BCE-6147-BD36-808CC90ED725}"/>
              </a:ext>
            </a:extLst>
          </p:cNvPr>
          <p:cNvSpPr txBox="1"/>
          <p:nvPr/>
        </p:nvSpPr>
        <p:spPr>
          <a:xfrm>
            <a:off x="823347" y="2008810"/>
            <a:ext cx="46218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Flexible study plan </a:t>
            </a:r>
            <a:b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to balance with your professional role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D497FD-AFB2-0D4D-9E9B-83423DDB54BC}"/>
              </a:ext>
            </a:extLst>
          </p:cNvPr>
          <p:cNvSpPr txBox="1"/>
          <p:nvPr/>
        </p:nvSpPr>
        <p:spPr>
          <a:xfrm>
            <a:off x="823346" y="3137221"/>
            <a:ext cx="488787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Hand-picked faculty comprised of </a:t>
            </a:r>
            <a:br>
              <a:rPr lang="en-US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28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senior industry professionals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8E2B76-2E94-8640-8F43-334C2E452EF3}"/>
              </a:ext>
            </a:extLst>
          </p:cNvPr>
          <p:cNvSpPr txBox="1"/>
          <p:nvPr/>
        </p:nvSpPr>
        <p:spPr>
          <a:xfrm>
            <a:off x="823348" y="4265632"/>
            <a:ext cx="46218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Individual coaching</a:t>
            </a:r>
            <a:br>
              <a:rPr lang="en-US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by a professional executive coach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E087F7-D311-F842-8850-9BCC2BD94993}"/>
              </a:ext>
            </a:extLst>
          </p:cNvPr>
          <p:cNvSpPr txBox="1"/>
          <p:nvPr/>
        </p:nvSpPr>
        <p:spPr>
          <a:xfrm>
            <a:off x="823347" y="5394043"/>
            <a:ext cx="46218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Connect &amp; network</a:t>
            </a:r>
            <a:b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with an executive-level peer group </a:t>
            </a:r>
            <a:b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1600" dirty="0">
                <a:solidFill>
                  <a:schemeClr val="accent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&amp; join Glion’s vast alumni community</a:t>
            </a:r>
            <a:endParaRPr lang="en-CH" dirty="0">
              <a:solidFill>
                <a:schemeClr val="accent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0067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3" presetClass="emph" presetSubtype="2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8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53ECA857-5EFB-3641-838D-515D325A97C1}"/>
              </a:ext>
            </a:extLst>
          </p:cNvPr>
          <p:cNvGrpSpPr/>
          <p:nvPr/>
        </p:nvGrpSpPr>
        <p:grpSpPr>
          <a:xfrm>
            <a:off x="3454230" y="3842177"/>
            <a:ext cx="1215305" cy="1412210"/>
            <a:chOff x="3454230" y="3992305"/>
            <a:chExt cx="1215305" cy="1412210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1761D83-794E-7846-AEA9-17FAE3E5C167}"/>
                </a:ext>
              </a:extLst>
            </p:cNvPr>
            <p:cNvSpPr/>
            <p:nvPr/>
          </p:nvSpPr>
          <p:spPr>
            <a:xfrm rot="5400000">
              <a:off x="3335306" y="4111229"/>
              <a:ext cx="1412210" cy="1174362"/>
            </a:xfrm>
            <a:prstGeom prst="rect">
              <a:avLst/>
            </a:prstGeom>
            <a:solidFill>
              <a:schemeClr val="bg2"/>
            </a:solidFill>
            <a:ln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B9A504C-3227-824C-B6DB-06C53393ED7B}"/>
                </a:ext>
              </a:extLst>
            </p:cNvPr>
            <p:cNvSpPr txBox="1"/>
            <p:nvPr/>
          </p:nvSpPr>
          <p:spPr>
            <a:xfrm>
              <a:off x="3495173" y="4094739"/>
              <a:ext cx="117436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Module 3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4313949-32D2-D443-A447-4AA6A678D6D0}"/>
                </a:ext>
              </a:extLst>
            </p:cNvPr>
            <p:cNvSpPr txBox="1"/>
            <p:nvPr/>
          </p:nvSpPr>
          <p:spPr>
            <a:xfrm>
              <a:off x="3495173" y="4932786"/>
              <a:ext cx="1174362" cy="43088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100" normalizeH="0" baseline="0" noProof="0" dirty="0">
                  <a:ln>
                    <a:noFill/>
                  </a:ln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Online Delivery</a:t>
              </a:r>
              <a:endParaRPr kumimoji="0" lang="en-US" sz="16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endParaRP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3170BF1B-BBDF-934F-8FF8-45B56A2F3AEC}"/>
              </a:ext>
            </a:extLst>
          </p:cNvPr>
          <p:cNvSpPr/>
          <p:nvPr/>
        </p:nvSpPr>
        <p:spPr>
          <a:xfrm>
            <a:off x="9214843" y="0"/>
            <a:ext cx="3300154" cy="342900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73093" b="-1106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0A06EEB-6CE9-A944-9330-32552E387336}"/>
              </a:ext>
            </a:extLst>
          </p:cNvPr>
          <p:cNvSpPr/>
          <p:nvPr/>
        </p:nvSpPr>
        <p:spPr>
          <a:xfrm>
            <a:off x="9214843" y="3429000"/>
            <a:ext cx="3300154" cy="342900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2544" b="-4182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197DCC-2100-2342-8202-01937FB60CEC}"/>
              </a:ext>
            </a:extLst>
          </p:cNvPr>
          <p:cNvSpPr/>
          <p:nvPr/>
        </p:nvSpPr>
        <p:spPr>
          <a:xfrm>
            <a:off x="726094" y="395491"/>
            <a:ext cx="57123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Your Executive Master’s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study pathway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8BA0EB-D86B-494D-8812-45C28FDCB50A}"/>
              </a:ext>
            </a:extLst>
          </p:cNvPr>
          <p:cNvGrpSpPr/>
          <p:nvPr/>
        </p:nvGrpSpPr>
        <p:grpSpPr>
          <a:xfrm>
            <a:off x="768619" y="3842177"/>
            <a:ext cx="1215305" cy="1412210"/>
            <a:chOff x="768619" y="3992305"/>
            <a:chExt cx="1215305" cy="1412210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307CEAC1-58DD-554E-B8B4-44299F315C8F}"/>
                </a:ext>
              </a:extLst>
            </p:cNvPr>
            <p:cNvSpPr/>
            <p:nvPr/>
          </p:nvSpPr>
          <p:spPr>
            <a:xfrm rot="5400000">
              <a:off x="649695" y="4111229"/>
              <a:ext cx="1412210" cy="1174362"/>
            </a:xfrm>
            <a:prstGeom prst="rect">
              <a:avLst/>
            </a:prstGeom>
            <a:solidFill>
              <a:schemeClr val="bg2"/>
            </a:solidFill>
            <a:ln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05FF047-A75A-5047-80EC-CD3A6B876CD3}"/>
                </a:ext>
              </a:extLst>
            </p:cNvPr>
            <p:cNvSpPr txBox="1"/>
            <p:nvPr/>
          </p:nvSpPr>
          <p:spPr>
            <a:xfrm>
              <a:off x="809562" y="4094739"/>
              <a:ext cx="117436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Proof="0" dirty="0">
                  <a:ln>
                    <a:noFill/>
                  </a:ln>
                  <a:effectLst/>
                  <a:uLnTx/>
                  <a:uFillTx/>
                  <a:latin typeface="Mongolian Baiti" panose="03000500000000000000" pitchFamily="66" charset="0"/>
                  <a:cs typeface="Mongolian Baiti" panose="03000500000000000000" pitchFamily="66" charset="0"/>
                </a:rPr>
                <a:t>Module 1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13976B0-EEE1-9847-84D9-A3E015260E74}"/>
                </a:ext>
              </a:extLst>
            </p:cNvPr>
            <p:cNvSpPr txBox="1"/>
            <p:nvPr/>
          </p:nvSpPr>
          <p:spPr>
            <a:xfrm>
              <a:off x="809562" y="4932786"/>
              <a:ext cx="1174362" cy="43088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100" normalizeH="0" baseline="0" noProof="0" dirty="0">
                  <a:ln>
                    <a:noFill/>
                  </a:ln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Online Delivery</a:t>
              </a:r>
              <a:endParaRPr kumimoji="0" lang="en-US" sz="16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endParaRP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6DDFB2B7-61B9-4C4E-A6D1-67EA636A6676}"/>
              </a:ext>
            </a:extLst>
          </p:cNvPr>
          <p:cNvSpPr/>
          <p:nvPr/>
        </p:nvSpPr>
        <p:spPr>
          <a:xfrm>
            <a:off x="726094" y="1915850"/>
            <a:ext cx="21815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Duration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12 Months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EE406C0-8A1A-0648-B17F-9CD41191F62B}"/>
              </a:ext>
            </a:extLst>
          </p:cNvPr>
          <p:cNvSpPr/>
          <p:nvPr/>
        </p:nvSpPr>
        <p:spPr>
          <a:xfrm>
            <a:off x="726094" y="2621953"/>
            <a:ext cx="2605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Intakes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October and April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4EFC050B-CAC3-E445-98E6-32C3F4E9127F}"/>
              </a:ext>
            </a:extLst>
          </p:cNvPr>
          <p:cNvSpPr/>
          <p:nvPr/>
        </p:nvSpPr>
        <p:spPr>
          <a:xfrm>
            <a:off x="3862651" y="1915850"/>
            <a:ext cx="406559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Delivery Mode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4 distance learning online modules </a:t>
            </a:r>
            <a:br>
              <a:rPr kumimoji="0" lang="en-US" sz="12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2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of 12 weeks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2 face-to-face sessions of 5 days </a:t>
            </a:r>
            <a:br>
              <a:rPr kumimoji="0" lang="en-US" sz="12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2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on Glion campuses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1 Business Research Project to be completed within 15 months after start of the program 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B950020-29A3-0048-8C06-1AA9D338D971}"/>
              </a:ext>
            </a:extLst>
          </p:cNvPr>
          <p:cNvSpPr/>
          <p:nvPr/>
        </p:nvSpPr>
        <p:spPr>
          <a:xfrm>
            <a:off x="9214843" y="0"/>
            <a:ext cx="3300154" cy="34308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F679908-9B26-C145-B34F-B25D4AD69F09}"/>
              </a:ext>
            </a:extLst>
          </p:cNvPr>
          <p:cNvSpPr/>
          <p:nvPr/>
        </p:nvSpPr>
        <p:spPr>
          <a:xfrm>
            <a:off x="9214340" y="3427200"/>
            <a:ext cx="3300154" cy="34308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FC41DB-1799-BF40-90E5-F5737CB29B8F}"/>
              </a:ext>
            </a:extLst>
          </p:cNvPr>
          <p:cNvSpPr txBox="1"/>
          <p:nvPr/>
        </p:nvSpPr>
        <p:spPr>
          <a:xfrm>
            <a:off x="9465607" y="745004"/>
            <a:ext cx="2475629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2 residential weeks on Glion campuses including local field trips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4FEB9C7-100C-434F-AE1C-B4D9D9602671}"/>
              </a:ext>
            </a:extLst>
          </p:cNvPr>
          <p:cNvSpPr txBox="1"/>
          <p:nvPr/>
        </p:nvSpPr>
        <p:spPr>
          <a:xfrm>
            <a:off x="9593952" y="4616542"/>
            <a:ext cx="221893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Business Research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Project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0E18AB-9027-4561-993C-88C3E5DEEE6C}"/>
              </a:ext>
            </a:extLst>
          </p:cNvPr>
          <p:cNvSpPr txBox="1"/>
          <p:nvPr/>
        </p:nvSpPr>
        <p:spPr>
          <a:xfrm>
            <a:off x="4909460" y="4817355"/>
            <a:ext cx="99638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golian Baiti" panose="03000500000000000000" pitchFamily="66" charset="0"/>
                <a:ea typeface="+mn-ea"/>
                <a:cs typeface="+mn-cs"/>
              </a:rPr>
              <a:t>Module 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945DF76-59A6-4450-BD9C-6E5BBFC08F33}"/>
              </a:ext>
            </a:extLst>
          </p:cNvPr>
          <p:cNvSpPr txBox="1"/>
          <p:nvPr/>
        </p:nvSpPr>
        <p:spPr>
          <a:xfrm>
            <a:off x="668603" y="5672488"/>
            <a:ext cx="1401702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1 week residential in </a:t>
            </a:r>
            <a:br>
              <a:rPr kumimoji="0" lang="en-US" sz="11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1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Glion-Montreux</a:t>
            </a:r>
            <a:endParaRPr kumimoji="0" lang="en-US" sz="1600" b="0" i="0" u="none" strike="noStrike" kern="1200" cap="none" spc="100" normalizeH="0" baseline="0" noProof="0" dirty="0">
              <a:ln>
                <a:noFill/>
              </a:ln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  <p:sp>
        <p:nvSpPr>
          <p:cNvPr id="70" name="object 16">
            <a:extLst>
              <a:ext uri="{FF2B5EF4-FFF2-40B4-BE49-F238E27FC236}">
                <a16:creationId xmlns:a16="http://schemas.microsoft.com/office/drawing/2014/main" id="{F43ACDE8-E48A-490A-8760-1B0986147544}"/>
              </a:ext>
            </a:extLst>
          </p:cNvPr>
          <p:cNvSpPr txBox="1"/>
          <p:nvPr/>
        </p:nvSpPr>
        <p:spPr>
          <a:xfrm>
            <a:off x="762883" y="6531961"/>
            <a:ext cx="4480298" cy="156836"/>
          </a:xfrm>
          <a:prstGeom prst="rect">
            <a:avLst/>
          </a:prstGeom>
        </p:spPr>
        <p:txBody>
          <a:bodyPr vert="horz" wrap="square" lIns="0" tIns="37336" rIns="0" bIns="0" rtlCol="0">
            <a:spAutoFit/>
          </a:bodyPr>
          <a:lstStyle>
            <a:defPPr>
              <a:defRPr lang="en-CH"/>
            </a:defPPr>
            <a:lvl1pPr marL="0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3827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7654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1481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5308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9135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2962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76790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0617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25">
              <a:lnSpc>
                <a:spcPct val="100000"/>
              </a:lnSpc>
              <a:spcBef>
                <a:spcPts val="294"/>
              </a:spcBef>
            </a:pPr>
            <a:r>
              <a:rPr lang="fr-CH" sz="774" spc="15" dirty="0">
                <a:solidFill>
                  <a:srgbClr val="4D4D4D"/>
                </a:solidFill>
                <a:latin typeface="Arial"/>
                <a:cs typeface="Arial"/>
              </a:rPr>
              <a:t>*</a:t>
            </a:r>
            <a:r>
              <a:rPr sz="774" spc="15" dirty="0">
                <a:solidFill>
                  <a:srgbClr val="4D4D4D"/>
                </a:solidFill>
                <a:latin typeface="Arial"/>
                <a:cs typeface="Arial"/>
              </a:rPr>
              <a:t>Business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2" dirty="0">
                <a:solidFill>
                  <a:srgbClr val="4D4D4D"/>
                </a:solidFill>
                <a:latin typeface="Arial"/>
                <a:cs typeface="Arial"/>
              </a:rPr>
              <a:t>Research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9" dirty="0">
                <a:solidFill>
                  <a:srgbClr val="4D4D4D"/>
                </a:solidFill>
                <a:latin typeface="Arial"/>
                <a:cs typeface="Arial"/>
              </a:rPr>
              <a:t>Project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5" dirty="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2" dirty="0">
                <a:solidFill>
                  <a:srgbClr val="4D4D4D"/>
                </a:solidFill>
                <a:latin typeface="Arial"/>
                <a:cs typeface="Arial"/>
              </a:rPr>
              <a:t>be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31" dirty="0">
                <a:solidFill>
                  <a:srgbClr val="4D4D4D"/>
                </a:solidFill>
                <a:latin typeface="Arial"/>
                <a:cs typeface="Arial"/>
              </a:rPr>
              <a:t>completed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5" dirty="0">
                <a:solidFill>
                  <a:srgbClr val="4D4D4D"/>
                </a:solidFill>
                <a:latin typeface="Arial"/>
                <a:cs typeface="Arial"/>
              </a:rPr>
              <a:t>up</a:t>
            </a:r>
            <a:r>
              <a:rPr sz="774" spc="81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23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5" dirty="0">
                <a:solidFill>
                  <a:srgbClr val="4D4D4D"/>
                </a:solidFill>
                <a:latin typeface="Arial"/>
                <a:cs typeface="Arial"/>
              </a:rPr>
              <a:t>15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27" dirty="0">
                <a:solidFill>
                  <a:srgbClr val="4D4D4D"/>
                </a:solidFill>
                <a:latin typeface="Arial"/>
                <a:cs typeface="Arial"/>
              </a:rPr>
              <a:t>months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5" dirty="0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23" dirty="0">
                <a:solidFill>
                  <a:srgbClr val="4D4D4D"/>
                </a:solidFill>
                <a:latin typeface="Arial"/>
                <a:cs typeface="Arial"/>
              </a:rPr>
              <a:t>start</a:t>
            </a:r>
            <a:r>
              <a:rPr sz="774" spc="81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2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12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774" spc="77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774" spc="31" dirty="0">
                <a:solidFill>
                  <a:srgbClr val="4D4D4D"/>
                </a:solidFill>
                <a:latin typeface="Arial"/>
                <a:cs typeface="Arial"/>
              </a:rPr>
              <a:t>program.</a:t>
            </a:r>
            <a:endParaRPr sz="774" dirty="0">
              <a:latin typeface="Arial"/>
              <a:cs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C719B8-2C91-CF42-9503-F5DDCD2B3109}"/>
              </a:ext>
            </a:extLst>
          </p:cNvPr>
          <p:cNvGrpSpPr/>
          <p:nvPr/>
        </p:nvGrpSpPr>
        <p:grpSpPr>
          <a:xfrm>
            <a:off x="2089299" y="3842179"/>
            <a:ext cx="1215305" cy="1412210"/>
            <a:chOff x="2089299" y="3992307"/>
            <a:chExt cx="1215305" cy="141221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353769E-37E9-F44B-A79F-2203C403FA28}"/>
                </a:ext>
              </a:extLst>
            </p:cNvPr>
            <p:cNvSpPr/>
            <p:nvPr/>
          </p:nvSpPr>
          <p:spPr>
            <a:xfrm rot="5400000">
              <a:off x="1970375" y="4111231"/>
              <a:ext cx="1412210" cy="11743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6387C13-1DA1-CF40-BF60-0D94E306757F}"/>
                </a:ext>
              </a:extLst>
            </p:cNvPr>
            <p:cNvSpPr txBox="1"/>
            <p:nvPr/>
          </p:nvSpPr>
          <p:spPr>
            <a:xfrm>
              <a:off x="2130242" y="4094739"/>
              <a:ext cx="117436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defRPr/>
              </a:pPr>
              <a:r>
                <a:rPr lang="en-US" sz="16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Module 2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B8DA778-846C-D942-9F6C-75B291537518}"/>
                </a:ext>
              </a:extLst>
            </p:cNvPr>
            <p:cNvSpPr txBox="1"/>
            <p:nvPr/>
          </p:nvSpPr>
          <p:spPr>
            <a:xfrm>
              <a:off x="2130242" y="4932786"/>
              <a:ext cx="1174362" cy="43088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100" normalizeH="0" baseline="0" noProof="0" dirty="0">
                  <a:ln>
                    <a:noFill/>
                  </a:ln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Online Delivery</a:t>
              </a:r>
              <a:endParaRPr kumimoji="0" lang="en-US" sz="16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91D7D4D-2AC1-E641-A69F-9B9632DC3D8E}"/>
              </a:ext>
            </a:extLst>
          </p:cNvPr>
          <p:cNvGrpSpPr/>
          <p:nvPr/>
        </p:nvGrpSpPr>
        <p:grpSpPr>
          <a:xfrm>
            <a:off x="4815853" y="3842177"/>
            <a:ext cx="1215305" cy="1412210"/>
            <a:chOff x="4815853" y="3992305"/>
            <a:chExt cx="1215305" cy="1412210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38C01E0-6777-C746-BDA9-DAAC56FC5851}"/>
                </a:ext>
              </a:extLst>
            </p:cNvPr>
            <p:cNvSpPr/>
            <p:nvPr/>
          </p:nvSpPr>
          <p:spPr>
            <a:xfrm rot="5400000">
              <a:off x="4696929" y="4111229"/>
              <a:ext cx="1412210" cy="11743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F68A3A9-97B9-AD4A-9306-A8402D051707}"/>
                </a:ext>
              </a:extLst>
            </p:cNvPr>
            <p:cNvSpPr txBox="1"/>
            <p:nvPr/>
          </p:nvSpPr>
          <p:spPr>
            <a:xfrm>
              <a:off x="4856796" y="4094739"/>
              <a:ext cx="117436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defRPr/>
              </a:pPr>
              <a:r>
                <a:rPr lang="en-US" sz="16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Module 4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8B0DEFE-6A83-5E49-A5EA-2E92DF2D5C64}"/>
                </a:ext>
              </a:extLst>
            </p:cNvPr>
            <p:cNvSpPr txBox="1"/>
            <p:nvPr/>
          </p:nvSpPr>
          <p:spPr>
            <a:xfrm>
              <a:off x="4856796" y="4932786"/>
              <a:ext cx="1174362" cy="43088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100" normalizeH="0" baseline="0" noProof="0" dirty="0">
                  <a:ln>
                    <a:noFill/>
                  </a:ln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Online Delivery</a:t>
              </a:r>
              <a:endParaRPr kumimoji="0" lang="en-US" sz="16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9A0748-0F5D-F149-8821-E8DE6AE5368A}"/>
              </a:ext>
            </a:extLst>
          </p:cNvPr>
          <p:cNvGrpSpPr/>
          <p:nvPr/>
        </p:nvGrpSpPr>
        <p:grpSpPr>
          <a:xfrm>
            <a:off x="6186716" y="3848211"/>
            <a:ext cx="1215305" cy="1412212"/>
            <a:chOff x="6186716" y="3998339"/>
            <a:chExt cx="1215305" cy="141221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AAF01873-12F0-5D4E-A3C0-203F0CC41F81}"/>
                </a:ext>
              </a:extLst>
            </p:cNvPr>
            <p:cNvSpPr/>
            <p:nvPr/>
          </p:nvSpPr>
          <p:spPr>
            <a:xfrm rot="5400000">
              <a:off x="6067792" y="4117263"/>
              <a:ext cx="1412212" cy="117436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4D4942C-5C74-A645-A0CC-B63497754998}"/>
                </a:ext>
              </a:extLst>
            </p:cNvPr>
            <p:cNvSpPr txBox="1"/>
            <p:nvPr/>
          </p:nvSpPr>
          <p:spPr>
            <a:xfrm>
              <a:off x="6227659" y="4094739"/>
              <a:ext cx="1096850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Proof="0" dirty="0">
                  <a:ln>
                    <a:noFill/>
                  </a:ln>
                  <a:effectLst/>
                  <a:uLnTx/>
                  <a:uFillTx/>
                  <a:latin typeface="Mongolian Baiti" panose="03000500000000000000" pitchFamily="66" charset="0"/>
                  <a:cs typeface="Mongolian Baiti" panose="03000500000000000000" pitchFamily="66" charset="0"/>
                </a:rPr>
                <a:t>Business Research Project*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9FB6FE5A-9DC4-6A4C-8F84-543C0FACEEDA}"/>
                </a:ext>
              </a:extLst>
            </p:cNvPr>
            <p:cNvSpPr txBox="1"/>
            <p:nvPr/>
          </p:nvSpPr>
          <p:spPr>
            <a:xfrm>
              <a:off x="6227659" y="4932786"/>
              <a:ext cx="1174362" cy="43088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100" normalizeH="0" baseline="0" noProof="0" dirty="0">
                  <a:ln>
                    <a:noFill/>
                  </a:ln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Optional extra time</a:t>
              </a:r>
              <a:endParaRPr kumimoji="0" lang="en-US" sz="16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0577446-73D5-CB4A-8001-76848F3BF3A8}"/>
              </a:ext>
            </a:extLst>
          </p:cNvPr>
          <p:cNvGrpSpPr/>
          <p:nvPr/>
        </p:nvGrpSpPr>
        <p:grpSpPr>
          <a:xfrm>
            <a:off x="7587288" y="3842175"/>
            <a:ext cx="1323832" cy="1412213"/>
            <a:chOff x="7587288" y="3992303"/>
            <a:chExt cx="1323832" cy="1412213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90FB10DC-2962-2645-AA62-F32FDB9C7C14}"/>
                </a:ext>
              </a:extLst>
            </p:cNvPr>
            <p:cNvSpPr/>
            <p:nvPr/>
          </p:nvSpPr>
          <p:spPr>
            <a:xfrm rot="5400000">
              <a:off x="7468363" y="4111228"/>
              <a:ext cx="1412213" cy="1174363"/>
            </a:xfrm>
            <a:prstGeom prst="rect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F4DA906-347A-2C46-98BF-26F224012BFD}"/>
                </a:ext>
              </a:extLst>
            </p:cNvPr>
            <p:cNvSpPr txBox="1"/>
            <p:nvPr/>
          </p:nvSpPr>
          <p:spPr>
            <a:xfrm>
              <a:off x="7628232" y="4094739"/>
              <a:ext cx="1282888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ongolian Baiti" panose="03000500000000000000" pitchFamily="66" charset="0"/>
                  <a:cs typeface="Mongolian Baiti" panose="03000500000000000000" pitchFamily="66" charset="0"/>
                </a:rPr>
                <a:t>Executive Master’s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09814AD-55BB-8844-ADAF-F02622CD3BD1}"/>
                </a:ext>
              </a:extLst>
            </p:cNvPr>
            <p:cNvSpPr txBox="1"/>
            <p:nvPr/>
          </p:nvSpPr>
          <p:spPr>
            <a:xfrm>
              <a:off x="7628232" y="4932786"/>
              <a:ext cx="1174362" cy="43088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12-month program</a:t>
              </a:r>
              <a:endParaRPr kumimoji="0" lang="en-US" sz="16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endParaRPr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1EB4F79-7340-2E41-9E9E-ACEC5ADEC195}"/>
              </a:ext>
            </a:extLst>
          </p:cNvPr>
          <p:cNvCxnSpPr>
            <a:cxnSpLocks/>
            <a:stCxn id="120" idx="0"/>
            <a:endCxn id="72" idx="2"/>
          </p:cNvCxnSpPr>
          <p:nvPr/>
        </p:nvCxnSpPr>
        <p:spPr>
          <a:xfrm>
            <a:off x="1942981" y="4548282"/>
            <a:ext cx="146318" cy="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2648233-1BEF-BB48-9B82-C6C9CB402121}"/>
              </a:ext>
            </a:extLst>
          </p:cNvPr>
          <p:cNvCxnSpPr>
            <a:cxnSpLocks/>
            <a:endCxn id="85" idx="2"/>
          </p:cNvCxnSpPr>
          <p:nvPr/>
        </p:nvCxnSpPr>
        <p:spPr>
          <a:xfrm flipV="1">
            <a:off x="7361080" y="4548282"/>
            <a:ext cx="226208" cy="576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3046D687-72F8-F146-A1DF-1902D90E622E}"/>
              </a:ext>
            </a:extLst>
          </p:cNvPr>
          <p:cNvCxnSpPr>
            <a:cxnSpLocks/>
            <a:stCxn id="72" idx="0"/>
            <a:endCxn id="75" idx="2"/>
          </p:cNvCxnSpPr>
          <p:nvPr/>
        </p:nvCxnSpPr>
        <p:spPr>
          <a:xfrm flipV="1">
            <a:off x="3263661" y="4548282"/>
            <a:ext cx="190569" cy="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6867B0A-4959-4D4F-87AD-70910308D8B6}"/>
              </a:ext>
            </a:extLst>
          </p:cNvPr>
          <p:cNvCxnSpPr>
            <a:cxnSpLocks/>
            <a:stCxn id="75" idx="0"/>
            <a:endCxn id="78" idx="2"/>
          </p:cNvCxnSpPr>
          <p:nvPr/>
        </p:nvCxnSpPr>
        <p:spPr>
          <a:xfrm>
            <a:off x="4628592" y="4548282"/>
            <a:ext cx="18726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3D36B87B-3E62-ED46-9035-BAFEA4DD038E}"/>
              </a:ext>
            </a:extLst>
          </p:cNvPr>
          <p:cNvCxnSpPr>
            <a:cxnSpLocks/>
            <a:stCxn id="78" idx="0"/>
            <a:endCxn id="82" idx="2"/>
          </p:cNvCxnSpPr>
          <p:nvPr/>
        </p:nvCxnSpPr>
        <p:spPr>
          <a:xfrm>
            <a:off x="5990215" y="4548282"/>
            <a:ext cx="196502" cy="603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71508E6-0D44-0D48-92C4-14244A31775A}"/>
              </a:ext>
            </a:extLst>
          </p:cNvPr>
          <p:cNvCxnSpPr>
            <a:cxnSpLocks/>
          </p:cNvCxnSpPr>
          <p:nvPr/>
        </p:nvCxnSpPr>
        <p:spPr>
          <a:xfrm flipH="1">
            <a:off x="1351436" y="5254387"/>
            <a:ext cx="8728" cy="34119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CF62CA8-1A9F-BE43-A973-D3B69A4BB1E9}"/>
              </a:ext>
            </a:extLst>
          </p:cNvPr>
          <p:cNvCxnSpPr>
            <a:cxnSpLocks/>
          </p:cNvCxnSpPr>
          <p:nvPr/>
        </p:nvCxnSpPr>
        <p:spPr>
          <a:xfrm flipH="1">
            <a:off x="4037047" y="5254387"/>
            <a:ext cx="8728" cy="34119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EE0435B-3A83-8B4A-B63A-8DA2A1B14F5A}"/>
              </a:ext>
            </a:extLst>
          </p:cNvPr>
          <p:cNvCxnSpPr>
            <a:cxnSpLocks/>
          </p:cNvCxnSpPr>
          <p:nvPr/>
        </p:nvCxnSpPr>
        <p:spPr>
          <a:xfrm flipH="1">
            <a:off x="5398670" y="5254387"/>
            <a:ext cx="8728" cy="34119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1140CA35-5B3D-6744-A454-2F57A6A269D6}"/>
              </a:ext>
            </a:extLst>
          </p:cNvPr>
          <p:cNvSpPr txBox="1"/>
          <p:nvPr/>
        </p:nvSpPr>
        <p:spPr>
          <a:xfrm>
            <a:off x="3344924" y="5672488"/>
            <a:ext cx="1401702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1 week residential in </a:t>
            </a:r>
            <a:br>
              <a:rPr kumimoji="0" lang="en-US" sz="11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1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London</a:t>
            </a:r>
            <a:endParaRPr kumimoji="0" lang="en-US" sz="1600" b="0" i="0" u="none" strike="noStrike" kern="1200" cap="none" spc="100" normalizeH="0" baseline="0" noProof="0" dirty="0">
              <a:ln>
                <a:noFill/>
              </a:ln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230EB15-D4CA-A549-A756-42A2A7B356F8}"/>
              </a:ext>
            </a:extLst>
          </p:cNvPr>
          <p:cNvSpPr txBox="1"/>
          <p:nvPr/>
        </p:nvSpPr>
        <p:spPr>
          <a:xfrm>
            <a:off x="4644571" y="5672489"/>
            <a:ext cx="1401702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10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Business Research Project</a:t>
            </a:r>
            <a:endParaRPr kumimoji="0" lang="en-US" sz="1600" b="0" i="0" u="none" strike="noStrike" kern="1200" cap="none" spc="100" normalizeH="0" baseline="0" noProof="0" dirty="0">
              <a:ln>
                <a:noFill/>
              </a:ln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7860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95" grpId="0"/>
      <p:bldP spid="96" grpId="0"/>
      <p:bldP spid="55" grpId="0"/>
      <p:bldP spid="101" grpId="0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9CBB84-0AB2-A04B-9330-7F85DEB715DD}"/>
              </a:ext>
            </a:extLst>
          </p:cNvPr>
          <p:cNvSpPr/>
          <p:nvPr/>
        </p:nvSpPr>
        <p:spPr>
          <a:xfrm>
            <a:off x="982963" y="395491"/>
            <a:ext cx="10867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Program details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63B4B3-0214-1F44-8015-2DF62AD2C433}"/>
              </a:ext>
            </a:extLst>
          </p:cNvPr>
          <p:cNvSpPr/>
          <p:nvPr/>
        </p:nvSpPr>
        <p:spPr>
          <a:xfrm>
            <a:off x="8888033" y="0"/>
            <a:ext cx="3303967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6C7DBE-724E-1C49-A891-1E3629A99FF6}"/>
              </a:ext>
            </a:extLst>
          </p:cNvPr>
          <p:cNvSpPr/>
          <p:nvPr/>
        </p:nvSpPr>
        <p:spPr>
          <a:xfrm>
            <a:off x="960980" y="1274564"/>
            <a:ext cx="3556800" cy="271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Module 1 </a:t>
            </a:r>
            <a:br>
              <a:rPr kumimoji="0" lang="en-GB" sz="24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kumimoji="0" lang="en-GB" sz="12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(incl. 1 residential week on Glion campus)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4D4D4D"/>
              </a:buClr>
              <a:buSzPct val="80000"/>
              <a:buFontTx/>
              <a:buNone/>
              <a:tabLst/>
              <a:defRPr/>
            </a:pPr>
            <a:r>
              <a:rPr kumimoji="0" 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Exploring New Luxury Ecosystems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Luxury Markets, Companies and Societies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New trends in luxury </a:t>
            </a:r>
            <a:b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100" b="0" i="1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(with Masterclass in Ultra Luxury experiences)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Sustainable Luxury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Intercultural Leadership, managing inclusion and diversity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High Gastronomy and Fine Dining </a:t>
            </a:r>
            <a:b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100" b="0" i="1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(including 1 day Workshop)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57840B-E461-864A-A694-3526CFA41BE3}"/>
              </a:ext>
            </a:extLst>
          </p:cNvPr>
          <p:cNvSpPr/>
          <p:nvPr/>
        </p:nvSpPr>
        <p:spPr>
          <a:xfrm>
            <a:off x="4924506" y="1274564"/>
            <a:ext cx="3556800" cy="242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Module 3</a:t>
            </a:r>
            <a:br>
              <a:rPr kumimoji="0" lang="en-GB" sz="24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kumimoji="0" lang="en-GB" sz="12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(incl. 1 residential week on London campus)</a:t>
            </a:r>
            <a:endParaRPr kumimoji="0" lang="en-GB" sz="2400" b="0" i="0" u="none" strike="noStrike" kern="1200" cap="none" spc="50" normalizeH="0" baseline="0" noProof="0" dirty="0">
              <a:ln>
                <a:noFill/>
              </a:ln>
              <a:effectLst/>
              <a:uLnTx/>
              <a:uFillTx/>
              <a:latin typeface="Mongolian Baiti" panose="03000500000000000000" pitchFamily="66" charset="0"/>
              <a:cs typeface="Mongolian Baiti" panose="03000500000000000000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4D4D4D"/>
              </a:buClr>
              <a:buSzPct val="80000"/>
              <a:buFontTx/>
              <a:buNone/>
              <a:tabLst/>
              <a:defRPr/>
            </a:pPr>
            <a:r>
              <a:rPr kumimoji="0" 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Delivering Excellence in </a:t>
            </a:r>
            <a:br>
              <a:rPr kumimoji="0" 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Guest Experiences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Service Culture and Operational Excellence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Impactful Design for Retail and Hospitality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Retail Management and distribution channels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Experiential Economics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 err="1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Behavioural</a:t>
            </a: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Aspects of Customer Engagement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790D2-21CB-D94D-A291-7493DD452E71}"/>
              </a:ext>
            </a:extLst>
          </p:cNvPr>
          <p:cNvSpPr/>
          <p:nvPr/>
        </p:nvSpPr>
        <p:spPr>
          <a:xfrm>
            <a:off x="-2977157" y="0"/>
            <a:ext cx="3300154" cy="342900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73093" b="-1106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D62E6A-1488-CF47-BCD0-9139CE6D042B}"/>
              </a:ext>
            </a:extLst>
          </p:cNvPr>
          <p:cNvSpPr/>
          <p:nvPr/>
        </p:nvSpPr>
        <p:spPr>
          <a:xfrm>
            <a:off x="-2977157" y="3429000"/>
            <a:ext cx="3300154" cy="342900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54392" t="1" r="-23312" b="-1412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0F9754-6AB6-BB4B-94B3-4C450F213E20}"/>
              </a:ext>
            </a:extLst>
          </p:cNvPr>
          <p:cNvSpPr/>
          <p:nvPr/>
        </p:nvSpPr>
        <p:spPr>
          <a:xfrm>
            <a:off x="-2977157" y="0"/>
            <a:ext cx="3300154" cy="34308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F51838-8C98-B644-845C-987CD09F9366}"/>
              </a:ext>
            </a:extLst>
          </p:cNvPr>
          <p:cNvSpPr/>
          <p:nvPr/>
        </p:nvSpPr>
        <p:spPr>
          <a:xfrm>
            <a:off x="-2977157" y="3427200"/>
            <a:ext cx="3300154" cy="34308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0AD3530-D1D7-4F47-A2B1-14A2845346C5}"/>
              </a:ext>
            </a:extLst>
          </p:cNvPr>
          <p:cNvSpPr/>
          <p:nvPr/>
        </p:nvSpPr>
        <p:spPr>
          <a:xfrm>
            <a:off x="4924506" y="4223435"/>
            <a:ext cx="35568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Module 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4D4D4D"/>
              </a:buClr>
              <a:buSzPct val="80000"/>
              <a:buFontTx/>
              <a:buNone/>
              <a:tabLst/>
              <a:defRPr/>
            </a:pPr>
            <a:r>
              <a:rPr kumimoji="0" 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Implementing a Sustainable </a:t>
            </a:r>
            <a:br>
              <a:rPr kumimoji="0" 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Luxury Strategy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Strategic Management of Luxury Brands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Sustainable Business Models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Corporate Finance and Value Creation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Talent Management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4D4D4D"/>
              </a:buClr>
              <a:buSzPct val="80000"/>
              <a:buFontTx/>
              <a:buNone/>
              <a:tabLst/>
              <a:defRPr/>
            </a:pPr>
            <a:endParaRPr kumimoji="0" lang="en-US" sz="1100" b="0" i="0" u="none" strike="noStrike" kern="1200" cap="none" spc="50" normalizeH="0" baseline="0" noProof="0" dirty="0">
              <a:ln>
                <a:noFill/>
              </a:ln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5485164-EEEA-824D-B90F-20479F0B7B4C}"/>
              </a:ext>
            </a:extLst>
          </p:cNvPr>
          <p:cNvSpPr/>
          <p:nvPr/>
        </p:nvSpPr>
        <p:spPr>
          <a:xfrm>
            <a:off x="960980" y="4223435"/>
            <a:ext cx="3556800" cy="2582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Module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4D4D4D"/>
              </a:buClr>
              <a:buSzPct val="80000"/>
              <a:buFontTx/>
              <a:buNone/>
              <a:tabLst/>
              <a:defRPr/>
            </a:pPr>
            <a:r>
              <a:rPr kumimoji="0" 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Branding in the Digital World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Building Brand Equity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Ecommerce &amp; omnichannel strategy </a:t>
            </a:r>
            <a:b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in Luxury Industries 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Digital Marketing and Communication </a:t>
            </a:r>
            <a:b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in the Luxury Industry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Digital Transformation and Data Analytics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Blockchain in the Luxury Industry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4D4D4D"/>
              </a:buClr>
              <a:buSzPct val="80000"/>
              <a:buFontTx/>
              <a:buNone/>
              <a:tabLst/>
              <a:defRPr/>
            </a:pPr>
            <a:endParaRPr kumimoji="0" lang="en-US" sz="1100" b="0" i="0" u="none" strike="noStrike" kern="1200" cap="none" spc="50" normalizeH="0" baseline="0" noProof="0" dirty="0">
              <a:ln>
                <a:noFill/>
              </a:ln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DA4619A-4EE6-E749-9220-B853FE188742}"/>
              </a:ext>
            </a:extLst>
          </p:cNvPr>
          <p:cNvSpPr/>
          <p:nvPr/>
        </p:nvSpPr>
        <p:spPr>
          <a:xfrm>
            <a:off x="9504357" y="1274564"/>
            <a:ext cx="1913179" cy="184409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500"/>
              </a:spcAft>
              <a:defRPr/>
            </a:pPr>
            <a:r>
              <a:rPr lang="en-GB" sz="1600" spc="50" dirty="0">
                <a:latin typeface="Mongolian Baiti" panose="03000500000000000000" pitchFamily="66" charset="0"/>
                <a:cs typeface="Mongolian Baiti" panose="03000500000000000000" pitchFamily="66" charset="0"/>
              </a:rPr>
              <a:t>Business Research</a:t>
            </a:r>
            <a:r>
              <a:rPr kumimoji="0" lang="en-GB" sz="16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 Project</a:t>
            </a:r>
          </a:p>
          <a:p>
            <a:pPr marL="171450" indent="-171450"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fr-CH" sz="1100" spc="50" dirty="0" err="1">
                <a:latin typeface="Helvetica" pitchFamily="2" charset="0"/>
              </a:rPr>
              <a:t>Develop</a:t>
            </a:r>
            <a:r>
              <a:rPr lang="fr-CH" sz="1100" spc="50" dirty="0">
                <a:latin typeface="Helvetica" pitchFamily="2" charset="0"/>
              </a:rPr>
              <a:t>, </a:t>
            </a:r>
            <a:r>
              <a:rPr lang="fr-CH" sz="1100" spc="50" dirty="0" err="1">
                <a:latin typeface="Helvetica" pitchFamily="2" charset="0"/>
              </a:rPr>
              <a:t>analyze</a:t>
            </a:r>
            <a:r>
              <a:rPr lang="fr-CH" sz="1100" spc="50" dirty="0">
                <a:latin typeface="Helvetica" pitchFamily="2" charset="0"/>
              </a:rPr>
              <a:t>, </a:t>
            </a:r>
            <a:br>
              <a:rPr lang="fr-CH" sz="1100" spc="50" dirty="0">
                <a:latin typeface="Helvetica" pitchFamily="2" charset="0"/>
              </a:rPr>
            </a:br>
            <a:r>
              <a:rPr lang="fr-CH" sz="1100" spc="50" dirty="0">
                <a:latin typeface="Helvetica" pitchFamily="2" charset="0"/>
              </a:rPr>
              <a:t>and </a:t>
            </a:r>
            <a:r>
              <a:rPr lang="fr-CH" sz="1100" spc="50" dirty="0" err="1">
                <a:latin typeface="Helvetica" pitchFamily="2" charset="0"/>
              </a:rPr>
              <a:t>synthesize</a:t>
            </a:r>
            <a:r>
              <a:rPr lang="fr-CH" sz="1100" spc="50" dirty="0">
                <a:latin typeface="Helvetica" pitchFamily="2" charset="0"/>
              </a:rPr>
              <a:t> a business </a:t>
            </a:r>
            <a:r>
              <a:rPr lang="fr-CH" sz="1100" spc="50" dirty="0" err="1">
                <a:latin typeface="Helvetica" pitchFamily="2" charset="0"/>
              </a:rPr>
              <a:t>problem</a:t>
            </a:r>
            <a:r>
              <a:rPr lang="fr-CH" sz="1100" spc="50" dirty="0">
                <a:latin typeface="Helvetica" pitchFamily="2" charset="0"/>
              </a:rPr>
              <a:t> </a:t>
            </a:r>
            <a:endParaRPr lang="en-GB" sz="1100" spc="50" dirty="0">
              <a:latin typeface="Helvetica" pitchFamily="2" charset="0"/>
            </a:endParaRPr>
          </a:p>
          <a:p>
            <a:pPr marL="171450" indent="-171450">
              <a:spcAft>
                <a:spcPts val="400"/>
              </a:spcAft>
              <a:buClr>
                <a:srgbClr val="4D4D4D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fr-CH" sz="1100" spc="50" dirty="0" err="1">
                <a:latin typeface="Helvetica" pitchFamily="2" charset="0"/>
              </a:rPr>
              <a:t>Establish</a:t>
            </a:r>
            <a:r>
              <a:rPr lang="fr-CH" sz="1100" spc="50" dirty="0">
                <a:latin typeface="Helvetica" pitchFamily="2" charset="0"/>
              </a:rPr>
              <a:t> </a:t>
            </a:r>
            <a:r>
              <a:rPr lang="fr-CH" sz="1100" spc="50" dirty="0" err="1">
                <a:latin typeface="Helvetica" pitchFamily="2" charset="0"/>
              </a:rPr>
              <a:t>recommendations</a:t>
            </a:r>
            <a:r>
              <a:rPr lang="fr-CH" sz="1100" spc="50" dirty="0">
                <a:latin typeface="Helvetica" pitchFamily="2" charset="0"/>
              </a:rPr>
              <a:t> </a:t>
            </a:r>
            <a:br>
              <a:rPr lang="fr-CH" sz="1100" spc="50" dirty="0">
                <a:latin typeface="Helvetica" pitchFamily="2" charset="0"/>
              </a:rPr>
            </a:br>
            <a:r>
              <a:rPr lang="fr-CH" sz="1100" spc="50" dirty="0">
                <a:latin typeface="Helvetica" pitchFamily="2" charset="0"/>
              </a:rPr>
              <a:t>to management</a:t>
            </a:r>
            <a:endParaRPr lang="en-GB" sz="1100" spc="50" dirty="0">
              <a:latin typeface="Helvetica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9DE17CF-DA7C-E744-8581-B5BAD10F9C68}"/>
              </a:ext>
            </a:extLst>
          </p:cNvPr>
          <p:cNvSpPr/>
          <p:nvPr/>
        </p:nvSpPr>
        <p:spPr>
          <a:xfrm>
            <a:off x="9504358" y="3560352"/>
            <a:ext cx="2049656" cy="111569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Residential week 1 </a:t>
            </a:r>
            <a:br>
              <a:rPr kumimoji="0" lang="en-GB" sz="16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kumimoji="0" lang="en-GB" sz="16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on Glion campus</a:t>
            </a:r>
            <a:endParaRPr lang="en-GB" sz="1600" b="0" i="0" u="none" strike="noStrike" kern="1200" cap="none" spc="50" normalizeH="0" baseline="0" noProof="0" dirty="0">
              <a:ln>
                <a:noFill/>
              </a:ln>
              <a:effectLst/>
              <a:uLnTx/>
              <a:uFillTx/>
              <a:latin typeface="Mongolian Baiti" panose="03000500000000000000" pitchFamily="66" charset="0"/>
              <a:cs typeface="Mongolian Baiti" panose="03000500000000000000" pitchFamily="66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tabLst/>
              <a:defRPr/>
            </a:pPr>
            <a:r>
              <a:rPr kumimoji="0" lang="fr-CH" sz="1100" b="0" i="0" u="none" strike="noStrike" kern="1200" cap="none" spc="50" normalizeH="0" baseline="0" noProof="0" dirty="0" err="1">
                <a:ln>
                  <a:noFill/>
                </a:ln>
                <a:effectLst/>
                <a:uLnTx/>
                <a:uFillTx/>
                <a:latin typeface="Helvetica"/>
                <a:cs typeface="Helvetica"/>
              </a:rPr>
              <a:t>Gastronomy</a:t>
            </a:r>
            <a:r>
              <a:rPr kumimoji="0" lang="fr-CH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/>
                <a:cs typeface="Helvetica"/>
              </a:rPr>
              <a:t> hands-on workshop</a:t>
            </a:r>
            <a:endParaRPr kumimoji="0" lang="en-GB" sz="2400" b="0" i="0" u="none" strike="noStrike" kern="1200" cap="none" spc="50" normalizeH="0" baseline="0" noProof="0" dirty="0">
              <a:ln>
                <a:noFill/>
              </a:ln>
              <a:effectLst/>
              <a:uLnTx/>
              <a:uFillTx/>
              <a:latin typeface="Mongolian Baiti" panose="03000500000000000000" pitchFamily="66" charset="0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12E29CF-2627-C647-9734-1BDE6510480D}"/>
              </a:ext>
            </a:extLst>
          </p:cNvPr>
          <p:cNvSpPr/>
          <p:nvPr/>
        </p:nvSpPr>
        <p:spPr>
          <a:xfrm>
            <a:off x="9504358" y="5117735"/>
            <a:ext cx="2049656" cy="94641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Residential week 2 </a:t>
            </a:r>
            <a:br>
              <a:rPr kumimoji="0" lang="en-GB" sz="16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kumimoji="0" lang="en-GB" sz="16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on London campus</a:t>
            </a:r>
            <a:endParaRPr lang="en-GB" sz="1600" b="0" i="0" u="none" strike="noStrike" kern="1200" cap="none" spc="50" normalizeH="0" baseline="0" noProof="0" dirty="0">
              <a:ln>
                <a:noFill/>
              </a:ln>
              <a:effectLst/>
              <a:uLnTx/>
              <a:uFillTx/>
              <a:latin typeface="Mongolian Baiti" panose="03000500000000000000" pitchFamily="66" charset="0"/>
              <a:cs typeface="Mongolian Baiti" panose="03000500000000000000" pitchFamily="66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tabLst/>
              <a:defRPr/>
            </a:pPr>
            <a:r>
              <a:rPr kumimoji="0" lang="fr-CH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/>
                <a:cs typeface="Helvetica"/>
              </a:rPr>
              <a:t>Design </a:t>
            </a:r>
            <a:r>
              <a:rPr kumimoji="0" lang="fr-CH" sz="1100" b="0" i="0" u="none" strike="noStrike" kern="1200" cap="none" spc="50" normalizeH="0" baseline="0" noProof="0" dirty="0" err="1">
                <a:ln>
                  <a:noFill/>
                </a:ln>
                <a:effectLst/>
                <a:uLnTx/>
                <a:uFillTx/>
                <a:latin typeface="Helvetica"/>
                <a:cs typeface="Helvetica"/>
              </a:rPr>
              <a:t>thinking</a:t>
            </a:r>
            <a:r>
              <a:rPr kumimoji="0" lang="fr-CH" sz="1100" b="0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Helvetica"/>
                <a:cs typeface="Helvetica"/>
              </a:rPr>
              <a:t> workshop</a:t>
            </a:r>
            <a:endParaRPr kumimoji="0" lang="en-GB" sz="2400" b="0" i="0" u="none" strike="noStrike" kern="1200" cap="none" spc="50" normalizeH="0" baseline="0" noProof="0" dirty="0">
              <a:ln>
                <a:noFill/>
              </a:ln>
              <a:effectLst/>
              <a:uLnTx/>
              <a:uFillTx/>
              <a:latin typeface="Mongolian Baiti" panose="03000500000000000000" pitchFamily="66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12428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4" grpId="0"/>
      <p:bldP spid="25" grpId="0"/>
      <p:bldP spid="19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9CBB84-0AB2-A04B-9330-7F85DEB715DD}"/>
              </a:ext>
            </a:extLst>
          </p:cNvPr>
          <p:cNvSpPr/>
          <p:nvPr/>
        </p:nvSpPr>
        <p:spPr>
          <a:xfrm>
            <a:off x="589068" y="395491"/>
            <a:ext cx="7865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825" marR="3930">
              <a:lnSpc>
                <a:spcPct val="100000"/>
              </a:lnSpc>
              <a:spcBef>
                <a:spcPts val="77"/>
              </a:spcBef>
            </a:pPr>
            <a:r>
              <a:rPr lang="en-US" sz="3600" spc="-27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H</a:t>
            </a:r>
            <a:r>
              <a:rPr lang="en-US" sz="3600" spc="-12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o</a:t>
            </a:r>
            <a:r>
              <a:rPr lang="en-US" sz="36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w</a:t>
            </a:r>
            <a:r>
              <a:rPr lang="en-US" sz="3600" spc="-73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3600" spc="-15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y</a:t>
            </a:r>
            <a:r>
              <a:rPr lang="en-US" sz="36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our</a:t>
            </a:r>
            <a:r>
              <a:rPr lang="en-US" sz="3600" spc="-5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36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typical</a:t>
            </a:r>
            <a:r>
              <a:rPr lang="en-US" sz="3600" spc="-4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36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study</a:t>
            </a:r>
            <a:r>
              <a:rPr lang="en-US" sz="3600" spc="-73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3600" spc="-15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w</a:t>
            </a:r>
            <a:r>
              <a:rPr lang="en-US" sz="36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eek</a:t>
            </a:r>
            <a:r>
              <a:rPr lang="en-US" sz="3600" spc="-54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br>
              <a:rPr lang="en-US" sz="3600" spc="-54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36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will</a:t>
            </a:r>
            <a:r>
              <a:rPr lang="en-US" sz="3600" spc="-43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3600" spc="-15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l</a:t>
            </a:r>
            <a:r>
              <a:rPr lang="en-US" sz="36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o</a:t>
            </a:r>
            <a:r>
              <a:rPr lang="en-US" sz="3600" spc="-15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o</a:t>
            </a:r>
            <a:r>
              <a:rPr lang="en-US" sz="36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k</a:t>
            </a:r>
            <a:endParaRPr lang="en-US" sz="1200" dirty="0"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7" name="object 34">
            <a:extLst>
              <a:ext uri="{FF2B5EF4-FFF2-40B4-BE49-F238E27FC236}">
                <a16:creationId xmlns:a16="http://schemas.microsoft.com/office/drawing/2014/main" id="{9BAFE89D-8F92-6144-ACA8-B0B00886E759}"/>
              </a:ext>
            </a:extLst>
          </p:cNvPr>
          <p:cNvSpPr txBox="1"/>
          <p:nvPr/>
        </p:nvSpPr>
        <p:spPr>
          <a:xfrm>
            <a:off x="770059" y="1921966"/>
            <a:ext cx="8167323" cy="4424243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0" tIns="1965" rIns="0" bIns="0" rtlCol="0">
            <a:noAutofit/>
          </a:bodyPr>
          <a:lstStyle>
            <a:defPPr>
              <a:defRPr lang="en-CH"/>
            </a:defPPr>
            <a:lvl1pPr marL="0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3827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7654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1481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5308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9135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2962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76790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0617" algn="l" defTabSz="707654" rtl="0" eaLnBrk="1" latinLnBrk="0" hangingPunct="1">
              <a:defRPr sz="13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5"/>
              </a:spcBef>
            </a:pPr>
            <a:endParaRPr sz="774" dirty="0">
              <a:latin typeface="Arial"/>
              <a:cs typeface="Arial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AA56621-DA22-4584-AD25-71082D7F0BE8}"/>
              </a:ext>
            </a:extLst>
          </p:cNvPr>
          <p:cNvSpPr txBox="1"/>
          <p:nvPr/>
        </p:nvSpPr>
        <p:spPr>
          <a:xfrm>
            <a:off x="2473887" y="1109475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(based</a:t>
            </a:r>
            <a:r>
              <a:rPr lang="en-US" sz="1800" spc="-4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18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on</a:t>
            </a:r>
            <a:r>
              <a:rPr lang="en-US" sz="1800" spc="-4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1800" spc="15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14-18</a:t>
            </a:r>
            <a:r>
              <a:rPr lang="en-US" sz="1800" spc="-43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1800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hours</a:t>
            </a:r>
            <a:r>
              <a:rPr lang="en-US" sz="1800" spc="-4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1800" spc="-8" dirty="0">
                <a:solidFill>
                  <a:srgbClr val="4D4D4D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study)</a:t>
            </a:r>
            <a:endParaRPr lang="en-CH" dirty="0"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A44EF1-8FC5-0640-88B1-DD746F760201}"/>
              </a:ext>
            </a:extLst>
          </p:cNvPr>
          <p:cNvSpPr/>
          <p:nvPr/>
        </p:nvSpPr>
        <p:spPr>
          <a:xfrm>
            <a:off x="1" y="0"/>
            <a:ext cx="228036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CAEE8B-6886-6847-9C1C-A696BECA68B1}"/>
              </a:ext>
            </a:extLst>
          </p:cNvPr>
          <p:cNvGrpSpPr/>
          <p:nvPr/>
        </p:nvGrpSpPr>
        <p:grpSpPr>
          <a:xfrm>
            <a:off x="770059" y="1921966"/>
            <a:ext cx="2651169" cy="4424243"/>
            <a:chOff x="770059" y="1921966"/>
            <a:chExt cx="2651169" cy="4424243"/>
          </a:xfrm>
        </p:grpSpPr>
        <p:sp>
          <p:nvSpPr>
            <p:cNvPr id="78" name="object 32">
              <a:extLst>
                <a:ext uri="{FF2B5EF4-FFF2-40B4-BE49-F238E27FC236}">
                  <a16:creationId xmlns:a16="http://schemas.microsoft.com/office/drawing/2014/main" id="{8C34E528-2919-4950-8E8B-FC8A2D3D9D1C}"/>
                </a:ext>
              </a:extLst>
            </p:cNvPr>
            <p:cNvSpPr txBox="1"/>
            <p:nvPr/>
          </p:nvSpPr>
          <p:spPr>
            <a:xfrm>
              <a:off x="770059" y="1921966"/>
              <a:ext cx="2651169" cy="4424243"/>
            </a:xfrm>
            <a:prstGeom prst="rect">
              <a:avLst/>
            </a:prstGeom>
            <a:solidFill>
              <a:srgbClr val="E2E0DF"/>
            </a:solidFill>
          </p:spPr>
          <p:txBody>
            <a:bodyPr vert="horz" wrap="square" lIns="0" tIns="0" rIns="0" bIns="0" rtlCol="0">
              <a:noAutofit/>
            </a:bodyPr>
            <a:lstStyle>
              <a:defPPr>
                <a:defRPr lang="en-CH"/>
              </a:defPPr>
              <a:lvl1pPr marL="0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3827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07654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61481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15308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69135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22962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76790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830617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endParaRPr sz="774" dirty="0">
                <a:latin typeface="Arial"/>
                <a:cs typeface="Arial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96F0D0A-40D7-5348-B199-303DDF38A9FF}"/>
                </a:ext>
              </a:extLst>
            </p:cNvPr>
            <p:cNvSpPr/>
            <p:nvPr/>
          </p:nvSpPr>
          <p:spPr>
            <a:xfrm>
              <a:off x="796818" y="4901742"/>
              <a:ext cx="2163431" cy="1441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8914">
                <a:lnSpc>
                  <a:spcPct val="100000"/>
                </a:lnSpc>
                <a:spcAft>
                  <a:spcPts val="800"/>
                </a:spcAft>
              </a:pPr>
              <a:r>
                <a:rPr lang="en-GB" sz="4800" spc="-77" dirty="0">
                  <a:solidFill>
                    <a:srgbClr val="4D4D4D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5</a:t>
              </a:r>
              <a:r>
                <a:rPr lang="en-GB" sz="2800" spc="-77" dirty="0">
                  <a:solidFill>
                    <a:srgbClr val="4D4D4D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 </a:t>
              </a:r>
              <a:r>
                <a:rPr lang="en-GB" sz="2000" dirty="0">
                  <a:solidFill>
                    <a:srgbClr val="4D4D4D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hours</a:t>
              </a:r>
              <a:endParaRPr lang="en-GB" sz="2800" dirty="0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  <a:p>
              <a:pPr marL="88914" marR="91370">
                <a:lnSpc>
                  <a:spcPct val="100000"/>
                </a:lnSpc>
                <a:spcBef>
                  <a:spcPts val="232"/>
                </a:spcBef>
              </a:pPr>
              <a:r>
                <a:rPr lang="en-GB" sz="1400" spc="70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project</a:t>
              </a:r>
              <a:r>
                <a:rPr lang="en-GB" sz="1400" spc="54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 </a:t>
              </a:r>
              <a:r>
                <a:rPr lang="en-GB" sz="1400" spc="70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assignment </a:t>
              </a:r>
              <a:r>
                <a:rPr lang="en-GB" sz="1400" spc="-201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 </a:t>
              </a:r>
              <a:r>
                <a:rPr lang="en-GB" sz="1400" spc="-15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&amp;</a:t>
              </a:r>
              <a:r>
                <a:rPr lang="en-GB" sz="1400" spc="97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 </a:t>
              </a:r>
              <a:r>
                <a:rPr lang="en-GB" sz="1400" spc="54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case</a:t>
              </a:r>
              <a:r>
                <a:rPr lang="en-GB" sz="1400" spc="97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 </a:t>
              </a:r>
              <a:r>
                <a:rPr lang="en-GB" sz="1400" spc="73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studies</a:t>
              </a:r>
              <a:endParaRPr lang="en-GB" sz="1400" dirty="0">
                <a:latin typeface="Helvetica" pitchFamily="2" charset="0"/>
                <a:cs typeface="Arial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300E501-8606-7C42-BE17-E6CE6F704B35}"/>
              </a:ext>
            </a:extLst>
          </p:cNvPr>
          <p:cNvGrpSpPr/>
          <p:nvPr/>
        </p:nvGrpSpPr>
        <p:grpSpPr>
          <a:xfrm>
            <a:off x="3421228" y="1921967"/>
            <a:ext cx="5516154" cy="3101103"/>
            <a:chOff x="3421228" y="1921967"/>
            <a:chExt cx="5516154" cy="3101103"/>
          </a:xfrm>
        </p:grpSpPr>
        <p:sp>
          <p:nvSpPr>
            <p:cNvPr id="80" name="object 34">
              <a:extLst>
                <a:ext uri="{FF2B5EF4-FFF2-40B4-BE49-F238E27FC236}">
                  <a16:creationId xmlns:a16="http://schemas.microsoft.com/office/drawing/2014/main" id="{719F072E-E164-484A-8432-ADEFD8551C16}"/>
                </a:ext>
              </a:extLst>
            </p:cNvPr>
            <p:cNvSpPr txBox="1"/>
            <p:nvPr/>
          </p:nvSpPr>
          <p:spPr>
            <a:xfrm>
              <a:off x="3421228" y="1921967"/>
              <a:ext cx="5516154" cy="3101103"/>
            </a:xfrm>
            <a:prstGeom prst="rect">
              <a:avLst/>
            </a:prstGeom>
            <a:solidFill>
              <a:srgbClr val="9E785B"/>
            </a:solidFill>
          </p:spPr>
          <p:txBody>
            <a:bodyPr vert="horz" wrap="square" lIns="0" tIns="1965" rIns="0" bIns="0" rtlCol="0">
              <a:noAutofit/>
            </a:bodyPr>
            <a:lstStyle>
              <a:defPPr>
                <a:defRPr lang="en-CH"/>
              </a:defPPr>
              <a:lvl1pPr marL="0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3827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07654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61481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15308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69135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22962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76790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830617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5"/>
                </a:spcBef>
              </a:pPr>
              <a:endParaRPr sz="774" dirty="0">
                <a:latin typeface="Arial"/>
                <a:cs typeface="Arial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8E52C90-44A7-224E-A7C2-0600DAEB2121}"/>
                </a:ext>
              </a:extLst>
            </p:cNvPr>
            <p:cNvSpPr/>
            <p:nvPr/>
          </p:nvSpPr>
          <p:spPr>
            <a:xfrm>
              <a:off x="3447987" y="3376832"/>
              <a:ext cx="2163431" cy="1390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8914">
                <a:lnSpc>
                  <a:spcPct val="100000"/>
                </a:lnSpc>
                <a:spcAft>
                  <a:spcPts val="800"/>
                </a:spcAft>
              </a:pPr>
              <a:r>
                <a:rPr lang="en-GB" sz="4800" spc="-77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8</a:t>
              </a:r>
              <a:r>
                <a:rPr lang="en-GB" sz="2800" spc="-77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 </a:t>
              </a:r>
              <a:r>
                <a:rPr lang="en-GB" sz="20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hours</a:t>
              </a:r>
              <a:endParaRPr lang="en-GB" sz="2800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  <a:p>
              <a:pPr marL="88914" marR="91370">
                <a:lnSpc>
                  <a:spcPct val="100000"/>
                </a:lnSpc>
                <a:spcBef>
                  <a:spcPts val="232"/>
                </a:spcBef>
              </a:pPr>
              <a:r>
                <a:rPr lang="en-GB" sz="1400" spc="70" dirty="0">
                  <a:solidFill>
                    <a:schemeClr val="bg1"/>
                  </a:solidFill>
                  <a:latin typeface="Helvetica" pitchFamily="2" charset="0"/>
                  <a:cs typeface="Arial"/>
                </a:rPr>
                <a:t>Self-study &amp; </a:t>
              </a:r>
              <a:br>
                <a:rPr lang="en-GB" sz="1400" spc="70" dirty="0">
                  <a:solidFill>
                    <a:schemeClr val="bg1"/>
                  </a:solidFill>
                  <a:latin typeface="Helvetica" pitchFamily="2" charset="0"/>
                  <a:cs typeface="Arial"/>
                </a:rPr>
              </a:br>
              <a:r>
                <a:rPr lang="en-GB" sz="1400" spc="70" dirty="0">
                  <a:solidFill>
                    <a:schemeClr val="bg1"/>
                  </a:solidFill>
                  <a:latin typeface="Helvetica" pitchFamily="2" charset="0"/>
                  <a:cs typeface="Arial"/>
                </a:rPr>
                <a:t>group work</a:t>
              </a:r>
              <a:endParaRPr lang="en-GB" sz="1400" dirty="0">
                <a:solidFill>
                  <a:schemeClr val="bg1"/>
                </a:solidFill>
                <a:latin typeface="Helvetica" pitchFamily="2" charset="0"/>
                <a:cs typeface="Arial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7148D9-B511-474B-86D2-140C825816BF}"/>
              </a:ext>
            </a:extLst>
          </p:cNvPr>
          <p:cNvGrpSpPr/>
          <p:nvPr/>
        </p:nvGrpSpPr>
        <p:grpSpPr>
          <a:xfrm>
            <a:off x="3421228" y="4901742"/>
            <a:ext cx="3556986" cy="1444467"/>
            <a:chOff x="3421228" y="4901742"/>
            <a:chExt cx="3556986" cy="1444467"/>
          </a:xfrm>
        </p:grpSpPr>
        <p:sp>
          <p:nvSpPr>
            <p:cNvPr id="79" name="object 33">
              <a:extLst>
                <a:ext uri="{FF2B5EF4-FFF2-40B4-BE49-F238E27FC236}">
                  <a16:creationId xmlns:a16="http://schemas.microsoft.com/office/drawing/2014/main" id="{76DBBB09-C886-40E5-9298-B21EE97B4150}"/>
                </a:ext>
              </a:extLst>
            </p:cNvPr>
            <p:cNvSpPr txBox="1">
              <a:spLocks/>
            </p:cNvSpPr>
            <p:nvPr/>
          </p:nvSpPr>
          <p:spPr>
            <a:xfrm>
              <a:off x="3421228" y="5023070"/>
              <a:ext cx="3556986" cy="1323139"/>
            </a:xfrm>
            <a:prstGeom prst="rect">
              <a:avLst/>
            </a:prstGeom>
            <a:solidFill>
              <a:srgbClr val="4D4D4D"/>
            </a:solidFill>
          </p:spPr>
          <p:txBody>
            <a:bodyPr vert="horz" wrap="square" lIns="0" tIns="19159" rIns="0" bIns="0" rtlCol="0">
              <a:noAutofit/>
            </a:bodyPr>
            <a:lstStyle>
              <a:defPPr>
                <a:defRPr lang="en-CH"/>
              </a:defPPr>
              <a:lvl1pPr marL="0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3827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07654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61481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15308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69135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22962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76790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830617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3018">
                <a:lnSpc>
                  <a:spcPct val="100000"/>
                </a:lnSpc>
                <a:spcBef>
                  <a:spcPts val="151"/>
                </a:spcBef>
              </a:pPr>
              <a:endParaRPr sz="774" dirty="0">
                <a:latin typeface="Arial"/>
                <a:cs typeface="Arial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74E643D-9BAE-5C4A-AE45-BE29C2F1D7E7}"/>
                </a:ext>
              </a:extLst>
            </p:cNvPr>
            <p:cNvSpPr/>
            <p:nvPr/>
          </p:nvSpPr>
          <p:spPr>
            <a:xfrm>
              <a:off x="3447987" y="4901742"/>
              <a:ext cx="3429376" cy="1415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8914">
                <a:lnSpc>
                  <a:spcPct val="100000"/>
                </a:lnSpc>
                <a:spcAft>
                  <a:spcPts val="800"/>
                </a:spcAft>
              </a:pPr>
              <a:r>
                <a:rPr lang="en-GB" sz="4800" spc="-77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2</a:t>
              </a:r>
              <a:r>
                <a:rPr lang="en-GB" sz="2800" spc="-77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 </a:t>
              </a:r>
              <a:r>
                <a:rPr lang="en-GB" sz="20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hours</a:t>
              </a:r>
              <a:endParaRPr lang="en-GB" sz="2800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  <a:p>
              <a:pPr marL="88914" marR="91370">
                <a:lnSpc>
                  <a:spcPct val="100000"/>
                </a:lnSpc>
                <a:spcBef>
                  <a:spcPts val="232"/>
                </a:spcBef>
              </a:pPr>
              <a:r>
                <a:rPr lang="en-GB" sz="1400" spc="70" dirty="0">
                  <a:solidFill>
                    <a:schemeClr val="bg1"/>
                  </a:solidFill>
                  <a:latin typeface="Helvetica" pitchFamily="2" charset="0"/>
                  <a:cs typeface="Arial"/>
                </a:rPr>
                <a:t>Live Connect sessions</a:t>
              </a:r>
            </a:p>
            <a:p>
              <a:pPr marL="88914" marR="91370">
                <a:lnSpc>
                  <a:spcPct val="100000"/>
                </a:lnSpc>
                <a:spcBef>
                  <a:spcPts val="232"/>
                </a:spcBef>
              </a:pPr>
              <a:r>
                <a:rPr lang="en-GB" sz="1400" spc="70" dirty="0">
                  <a:solidFill>
                    <a:schemeClr val="bg1"/>
                  </a:solidFill>
                  <a:latin typeface="Helvetica" pitchFamily="2" charset="0"/>
                  <a:cs typeface="Arial"/>
                </a:rPr>
                <a:t>5-6 virtual classes in each module</a:t>
              </a:r>
              <a:endParaRPr lang="en-GB" sz="1400" dirty="0">
                <a:solidFill>
                  <a:schemeClr val="bg1"/>
                </a:solidFill>
                <a:latin typeface="Helvetica" pitchFamily="2" charset="0"/>
                <a:cs typeface="Arial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DCD0EA0-3589-E04E-964A-7C1FDCCCC7C2}"/>
              </a:ext>
            </a:extLst>
          </p:cNvPr>
          <p:cNvGrpSpPr/>
          <p:nvPr/>
        </p:nvGrpSpPr>
        <p:grpSpPr>
          <a:xfrm>
            <a:off x="6978214" y="4901742"/>
            <a:ext cx="2163431" cy="1444467"/>
            <a:chOff x="6978214" y="4901742"/>
            <a:chExt cx="2163431" cy="1444467"/>
          </a:xfrm>
        </p:grpSpPr>
        <p:sp>
          <p:nvSpPr>
            <p:cNvPr id="45" name="object 2">
              <a:extLst>
                <a:ext uri="{FF2B5EF4-FFF2-40B4-BE49-F238E27FC236}">
                  <a16:creationId xmlns:a16="http://schemas.microsoft.com/office/drawing/2014/main" id="{473BB27B-B01B-4531-BE90-8F442193378B}"/>
                </a:ext>
              </a:extLst>
            </p:cNvPr>
            <p:cNvSpPr/>
            <p:nvPr/>
          </p:nvSpPr>
          <p:spPr>
            <a:xfrm>
              <a:off x="6978215" y="5023070"/>
              <a:ext cx="1959167" cy="1323139"/>
            </a:xfrm>
            <a:custGeom>
              <a:avLst/>
              <a:gdLst/>
              <a:ahLst/>
              <a:cxnLst/>
              <a:rect l="l" t="t" r="r" b="b"/>
              <a:pathLst>
                <a:path w="1022350" h="812800">
                  <a:moveTo>
                    <a:pt x="1022350" y="0"/>
                  </a:moveTo>
                  <a:lnTo>
                    <a:pt x="0" y="0"/>
                  </a:lnTo>
                  <a:lnTo>
                    <a:pt x="0" y="812800"/>
                  </a:lnTo>
                  <a:lnTo>
                    <a:pt x="1022350" y="812800"/>
                  </a:lnTo>
                  <a:lnTo>
                    <a:pt x="1022350" y="0"/>
                  </a:lnTo>
                  <a:close/>
                </a:path>
              </a:pathLst>
            </a:custGeom>
            <a:solidFill>
              <a:srgbClr val="E2E0DF"/>
            </a:solidFill>
          </p:spPr>
          <p:txBody>
            <a:bodyPr wrap="square" lIns="0" tIns="0" rIns="0" bIns="0" rtlCol="0"/>
            <a:lstStyle>
              <a:defPPr>
                <a:defRPr lang="en-CH"/>
              </a:defPPr>
              <a:lvl1pPr marL="0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3827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07654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61481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15308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69135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22962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76790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830617" algn="l" defTabSz="707654" rtl="0" eaLnBrk="1" latinLnBrk="0" hangingPunct="1">
                <a:defRPr sz="139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1078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AF922E5-3E94-9241-949A-CF7116A23C9B}"/>
                </a:ext>
              </a:extLst>
            </p:cNvPr>
            <p:cNvSpPr/>
            <p:nvPr/>
          </p:nvSpPr>
          <p:spPr>
            <a:xfrm>
              <a:off x="6978214" y="4901742"/>
              <a:ext cx="2163431" cy="1390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8914">
                <a:lnSpc>
                  <a:spcPct val="100000"/>
                </a:lnSpc>
                <a:spcAft>
                  <a:spcPts val="800"/>
                </a:spcAft>
              </a:pPr>
              <a:r>
                <a:rPr lang="en-GB" sz="4800" spc="-77" dirty="0">
                  <a:solidFill>
                    <a:srgbClr val="4D4D4D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1</a:t>
              </a:r>
              <a:r>
                <a:rPr lang="en-GB" sz="2800" spc="-77" dirty="0">
                  <a:solidFill>
                    <a:srgbClr val="4D4D4D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 </a:t>
              </a:r>
              <a:r>
                <a:rPr lang="en-GB" sz="2000" dirty="0">
                  <a:solidFill>
                    <a:srgbClr val="4D4D4D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hour</a:t>
              </a:r>
              <a:endParaRPr lang="en-GB" sz="2800" dirty="0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  <a:p>
              <a:pPr marL="88914" marR="91370">
                <a:lnSpc>
                  <a:spcPct val="100000"/>
                </a:lnSpc>
                <a:spcBef>
                  <a:spcPts val="232"/>
                </a:spcBef>
              </a:pPr>
              <a:r>
                <a:rPr lang="en-GB" sz="1400" spc="70" dirty="0">
                  <a:solidFill>
                    <a:srgbClr val="4D4D4D"/>
                  </a:solidFill>
                  <a:latin typeface="Helvetica" pitchFamily="2" charset="0"/>
                  <a:cs typeface="Arial"/>
                </a:rPr>
                <a:t>Live interaction with faculty (recorded)</a:t>
              </a:r>
              <a:endParaRPr lang="en-GB" sz="1400" dirty="0">
                <a:latin typeface="Helvetica" pitchFamily="2" charset="0"/>
                <a:cs typeface="Arial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8A560944-ADCB-784F-8C05-CD0C7DECDBF5}"/>
              </a:ext>
            </a:extLst>
          </p:cNvPr>
          <p:cNvSpPr/>
          <p:nvPr/>
        </p:nvSpPr>
        <p:spPr>
          <a:xfrm>
            <a:off x="9479403" y="0"/>
            <a:ext cx="2712597" cy="6858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177058" r="-10191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222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2AD60522-3859-C341-8C1A-67E09CB0EA55}"/>
              </a:ext>
            </a:extLst>
          </p:cNvPr>
          <p:cNvSpPr/>
          <p:nvPr/>
        </p:nvSpPr>
        <p:spPr>
          <a:xfrm>
            <a:off x="0" y="2305266"/>
            <a:ext cx="12192000" cy="38404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997EB3-F800-417E-94DD-2FC18C3F8E87}"/>
              </a:ext>
            </a:extLst>
          </p:cNvPr>
          <p:cNvSpPr/>
          <p:nvPr/>
        </p:nvSpPr>
        <p:spPr>
          <a:xfrm>
            <a:off x="384352" y="216006"/>
            <a:ext cx="10613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What will you do during residential weeks?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5A633A3-7709-2D47-AE46-1EC92BC1F73B}"/>
              </a:ext>
            </a:extLst>
          </p:cNvPr>
          <p:cNvGrpSpPr/>
          <p:nvPr/>
        </p:nvGrpSpPr>
        <p:grpSpPr>
          <a:xfrm>
            <a:off x="0" y="1871215"/>
            <a:ext cx="4349737" cy="4274481"/>
            <a:chOff x="0" y="1998215"/>
            <a:chExt cx="4349737" cy="4274481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C737E4B-92ED-124E-85F4-A7E7F1B27A21}"/>
                </a:ext>
              </a:extLst>
            </p:cNvPr>
            <p:cNvSpPr/>
            <p:nvPr/>
          </p:nvSpPr>
          <p:spPr>
            <a:xfrm>
              <a:off x="0" y="2432266"/>
              <a:ext cx="4287970" cy="38404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9A99CAC-33A2-7142-A505-3489131EE361}"/>
                </a:ext>
              </a:extLst>
            </p:cNvPr>
            <p:cNvSpPr/>
            <p:nvPr/>
          </p:nvSpPr>
          <p:spPr>
            <a:xfrm>
              <a:off x="1419366" y="1998215"/>
              <a:ext cx="2137208" cy="1383124"/>
            </a:xfrm>
            <a:prstGeom prst="rect">
              <a:avLst/>
            </a:prstGeom>
            <a:blipFill dpi="0"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24450" t="-13868" r="-27344" b="-4267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84E255-57D6-E84E-A842-3CBA7959A5B8}"/>
                </a:ext>
              </a:extLst>
            </p:cNvPr>
            <p:cNvSpPr txBox="1"/>
            <p:nvPr/>
          </p:nvSpPr>
          <p:spPr>
            <a:xfrm>
              <a:off x="1069825" y="3713814"/>
              <a:ext cx="3279912" cy="23083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1600"/>
                </a:spcAft>
              </a:pPr>
              <a:r>
                <a:rPr lang="en-US" sz="2400" b="0" i="0" u="none" strike="noStrike" baseline="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Build a strong </a:t>
              </a:r>
              <a:br>
                <a:rPr lang="en-US" sz="2400" b="0" i="0" u="none" strike="noStrike" baseline="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2400" b="0" i="0" u="none" strike="noStrike" baseline="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team dynamic  </a:t>
              </a:r>
            </a:p>
            <a:p>
              <a:pPr>
                <a:spcAft>
                  <a:spcPts val="16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Get to know the group </a:t>
              </a:r>
              <a:b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&amp; work together</a:t>
              </a:r>
            </a:p>
            <a:p>
              <a:pPr>
                <a:spcAft>
                  <a:spcPts val="16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Ice-breaker activities</a:t>
              </a:r>
            </a:p>
            <a:p>
              <a:pPr>
                <a:spcAft>
                  <a:spcPts val="1600"/>
                </a:spcAft>
              </a:pPr>
              <a:r>
                <a:rPr lang="en-US" sz="1400" b="0" i="0" u="none" strike="noStrike" baseline="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Meet with guest experts</a:t>
              </a:r>
              <a:endParaRPr lang="en-CH" sz="1400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FF52C830-A063-964A-AC8D-D7A4A2176F90}"/>
              </a:ext>
            </a:extLst>
          </p:cNvPr>
          <p:cNvSpPr/>
          <p:nvPr/>
        </p:nvSpPr>
        <p:spPr>
          <a:xfrm>
            <a:off x="384352" y="939513"/>
            <a:ext cx="58663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Intense&amp;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golian Baiti" panose="03000500000000000000" pitchFamily="66" charset="0"/>
                <a:cs typeface="Mongolian Baiti" panose="03000500000000000000" pitchFamily="66" charset="0"/>
              </a:rPr>
              <a:t>memorable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21F0F95-AF57-7E4A-8BF6-96EC9D86C10E}"/>
              </a:ext>
            </a:extLst>
          </p:cNvPr>
          <p:cNvGrpSpPr/>
          <p:nvPr/>
        </p:nvGrpSpPr>
        <p:grpSpPr>
          <a:xfrm>
            <a:off x="4291985" y="2305266"/>
            <a:ext cx="3600000" cy="4197200"/>
            <a:chOff x="4291985" y="2432266"/>
            <a:chExt cx="3600000" cy="41972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261C108-62AB-0C48-9554-80D3CA626A8C}"/>
                </a:ext>
              </a:extLst>
            </p:cNvPr>
            <p:cNvSpPr/>
            <p:nvPr/>
          </p:nvSpPr>
          <p:spPr>
            <a:xfrm>
              <a:off x="4291985" y="2432266"/>
              <a:ext cx="3600000" cy="384043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BEA5671-9BCE-6147-BD36-808CC90ED725}"/>
                </a:ext>
              </a:extLst>
            </p:cNvPr>
            <p:cNvSpPr txBox="1"/>
            <p:nvPr/>
          </p:nvSpPr>
          <p:spPr>
            <a:xfrm>
              <a:off x="4688309" y="2769452"/>
              <a:ext cx="2865104" cy="18876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1600"/>
                </a:spcAft>
              </a:pPr>
              <a:r>
                <a:rPr lang="en-US" sz="24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Complete industry immersion</a:t>
              </a:r>
            </a:p>
            <a:p>
              <a:pPr algn="l">
                <a:spcAft>
                  <a:spcPts val="1600"/>
                </a:spcAft>
              </a:pPr>
              <a:r>
                <a:rPr lang="en-US" sz="14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Visit properties &amp; engage </a:t>
              </a:r>
              <a:br>
                <a:rPr lang="en-US" sz="14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14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with high-end businesses</a:t>
              </a:r>
            </a:p>
            <a:p>
              <a:pPr algn="l">
                <a:spcAft>
                  <a:spcPts val="1600"/>
                </a:spcAft>
              </a:pPr>
              <a:r>
                <a:rPr lang="en-US" sz="1400" dirty="0">
                  <a:latin typeface="Mongolian Baiti" panose="03000500000000000000" pitchFamily="66" charset="0"/>
                  <a:cs typeface="Mongolian Baiti" panose="03000500000000000000" pitchFamily="66" charset="0"/>
                </a:rPr>
                <a:t>Network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E403550-D45F-AA47-9DAF-ECD121E0F30C}"/>
                </a:ext>
              </a:extLst>
            </p:cNvPr>
            <p:cNvSpPr/>
            <p:nvPr/>
          </p:nvSpPr>
          <p:spPr>
            <a:xfrm>
              <a:off x="5022785" y="5246342"/>
              <a:ext cx="2138400" cy="1383124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2161" r="-216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F5D6AE8-1C93-234A-BD42-D25A938E6A2A}"/>
              </a:ext>
            </a:extLst>
          </p:cNvPr>
          <p:cNvGrpSpPr/>
          <p:nvPr/>
        </p:nvGrpSpPr>
        <p:grpSpPr>
          <a:xfrm>
            <a:off x="7896000" y="1872296"/>
            <a:ext cx="4287970" cy="4273400"/>
            <a:chOff x="7896000" y="1999296"/>
            <a:chExt cx="4287970" cy="427340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03A36F2-053C-5F46-A21C-EF804E52DA71}"/>
                </a:ext>
              </a:extLst>
            </p:cNvPr>
            <p:cNvSpPr/>
            <p:nvPr/>
          </p:nvSpPr>
          <p:spPr>
            <a:xfrm>
              <a:off x="7896000" y="2432266"/>
              <a:ext cx="4287970" cy="38404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8D497FD-AFB2-0D4D-9E9B-83423DDB54BC}"/>
                </a:ext>
              </a:extLst>
            </p:cNvPr>
            <p:cNvSpPr txBox="1"/>
            <p:nvPr/>
          </p:nvSpPr>
          <p:spPr>
            <a:xfrm>
              <a:off x="8298248" y="3713814"/>
              <a:ext cx="2578135" cy="16722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1600"/>
                </a:spcAft>
              </a:pPr>
              <a:r>
                <a:rPr lang="en-US" sz="2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Course </a:t>
              </a:r>
              <a:br>
                <a:rPr lang="en-US" sz="2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</a:br>
              <a:r>
                <a:rPr lang="en-US" sz="2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work</a:t>
              </a:r>
            </a:p>
            <a:p>
              <a:pPr algn="l">
                <a:spcAft>
                  <a:spcPts val="16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Case studies</a:t>
              </a:r>
            </a:p>
            <a:p>
              <a:pPr algn="l">
                <a:spcAft>
                  <a:spcPts val="16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Mongolian Baiti" panose="03000500000000000000" pitchFamily="66" charset="0"/>
                  <a:cs typeface="Mongolian Baiti" panose="03000500000000000000" pitchFamily="66" charset="0"/>
                </a:rPr>
                <a:t>Capstone project launch</a:t>
              </a:r>
              <a:endParaRPr lang="en-CH" sz="1400" dirty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7BA2F1E-EC6F-6C49-A384-51C53479C03C}"/>
                </a:ext>
              </a:extLst>
            </p:cNvPr>
            <p:cNvSpPr/>
            <p:nvPr/>
          </p:nvSpPr>
          <p:spPr>
            <a:xfrm>
              <a:off x="8626800" y="1999296"/>
              <a:ext cx="2138400" cy="1383124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-25757" b="-2575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golian Baiti" panose="03000500000000000000" pitchFamily="66" charset="0"/>
                <a:cs typeface="Mongolian Baiti" panose="030005000000000000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22104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LION_EXECUTIVE_MASTER_LMGE_BARBARA_ST_Youtube_Vimeo_HD_1080p_reduced.mp4" descr="GLION_EXECUTIVE_MASTER_LMGE_BARBARA_ST_Youtube_Vimeo_HD_1080p_reduced.mp4">
            <a:hlinkClick r:id="" action="ppaction://media"/>
            <a:extLst>
              <a:ext uri="{FF2B5EF4-FFF2-40B4-BE49-F238E27FC236}">
                <a16:creationId xmlns:a16="http://schemas.microsoft.com/office/drawing/2014/main" id="{24599770-347C-4041-AE2F-DE4350B00BE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09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Custom Design">
  <a:themeElements>
    <a:clrScheme name="Glion 2">
      <a:dk1>
        <a:srgbClr val="000000"/>
      </a:dk1>
      <a:lt1>
        <a:srgbClr val="8E6349"/>
      </a:lt1>
      <a:dk2>
        <a:srgbClr val="C1ABA5"/>
      </a:dk2>
      <a:lt2>
        <a:srgbClr val="FFFFFF"/>
      </a:lt2>
      <a:accent1>
        <a:srgbClr val="E3E2E1"/>
      </a:accent1>
      <a:accent2>
        <a:srgbClr val="FBD3C6"/>
      </a:accent2>
      <a:accent3>
        <a:srgbClr val="C1ABA5"/>
      </a:accent3>
      <a:accent4>
        <a:srgbClr val="8E6349"/>
      </a:accent4>
      <a:accent5>
        <a:srgbClr val="203747"/>
      </a:accent5>
      <a:accent6>
        <a:srgbClr val="000000"/>
      </a:accent6>
      <a:hlink>
        <a:srgbClr val="838383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">
  <a:themeElements>
    <a:clrScheme name="Glion 2020">
      <a:dk1>
        <a:srgbClr val="4D4D4D"/>
      </a:dk1>
      <a:lt1>
        <a:srgbClr val="FFFFFF"/>
      </a:lt1>
      <a:dk2>
        <a:srgbClr val="243645"/>
      </a:dk2>
      <a:lt2>
        <a:srgbClr val="E2E0DF"/>
      </a:lt2>
      <a:accent1>
        <a:srgbClr val="F0D3C6"/>
      </a:accent1>
      <a:accent2>
        <a:srgbClr val="9E785B"/>
      </a:accent2>
      <a:accent3>
        <a:srgbClr val="BBB6C2"/>
      </a:accent3>
      <a:accent4>
        <a:srgbClr val="243645"/>
      </a:accent4>
      <a:accent5>
        <a:srgbClr val="E2E0DF"/>
      </a:accent5>
      <a:accent6>
        <a:srgbClr val="4D4D4D"/>
      </a:accent6>
      <a:hlink>
        <a:srgbClr val="9E785B"/>
      </a:hlink>
      <a:folHlink>
        <a:srgbClr val="9E785B"/>
      </a:folHlink>
    </a:clrScheme>
    <a:fontScheme name="Custom 12">
      <a:majorFont>
        <a:latin typeface="Playfair Display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ontent slides">
  <a:themeElements>
    <a:clrScheme name="Glion 2020">
      <a:dk1>
        <a:srgbClr val="4D4D4D"/>
      </a:dk1>
      <a:lt1>
        <a:srgbClr val="FFFFFF"/>
      </a:lt1>
      <a:dk2>
        <a:srgbClr val="243645"/>
      </a:dk2>
      <a:lt2>
        <a:srgbClr val="E2E0DF"/>
      </a:lt2>
      <a:accent1>
        <a:srgbClr val="F0D3C6"/>
      </a:accent1>
      <a:accent2>
        <a:srgbClr val="9E785B"/>
      </a:accent2>
      <a:accent3>
        <a:srgbClr val="BBB6C2"/>
      </a:accent3>
      <a:accent4>
        <a:srgbClr val="243645"/>
      </a:accent4>
      <a:accent5>
        <a:srgbClr val="E2E0DF"/>
      </a:accent5>
      <a:accent6>
        <a:srgbClr val="4D4D4D"/>
      </a:accent6>
      <a:hlink>
        <a:srgbClr val="9E785B"/>
      </a:hlink>
      <a:folHlink>
        <a:srgbClr val="9E785B"/>
      </a:folHlink>
    </a:clrScheme>
    <a:fontScheme name="Custom 12">
      <a:majorFont>
        <a:latin typeface="Playfair Display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losing / thank you slide">
  <a:themeElements>
    <a:clrScheme name="Glion 2020">
      <a:dk1>
        <a:srgbClr val="4D4D4D"/>
      </a:dk1>
      <a:lt1>
        <a:srgbClr val="FFFFFF"/>
      </a:lt1>
      <a:dk2>
        <a:srgbClr val="243645"/>
      </a:dk2>
      <a:lt2>
        <a:srgbClr val="E2E0DF"/>
      </a:lt2>
      <a:accent1>
        <a:srgbClr val="F0D3C6"/>
      </a:accent1>
      <a:accent2>
        <a:srgbClr val="9E785B"/>
      </a:accent2>
      <a:accent3>
        <a:srgbClr val="BBB6C2"/>
      </a:accent3>
      <a:accent4>
        <a:srgbClr val="243645"/>
      </a:accent4>
      <a:accent5>
        <a:srgbClr val="E2E0DF"/>
      </a:accent5>
      <a:accent6>
        <a:srgbClr val="4D4D4D"/>
      </a:accent6>
      <a:hlink>
        <a:srgbClr val="9E785B"/>
      </a:hlink>
      <a:folHlink>
        <a:srgbClr val="9E785B"/>
      </a:folHlink>
    </a:clrScheme>
    <a:fontScheme name="Custom 13">
      <a:majorFont>
        <a:latin typeface="Playfair Display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hapter slides">
  <a:themeElements>
    <a:clrScheme name="Glion 2020">
      <a:dk1>
        <a:srgbClr val="4D4D4D"/>
      </a:dk1>
      <a:lt1>
        <a:srgbClr val="FFFFFF"/>
      </a:lt1>
      <a:dk2>
        <a:srgbClr val="243645"/>
      </a:dk2>
      <a:lt2>
        <a:srgbClr val="E2E0DF"/>
      </a:lt2>
      <a:accent1>
        <a:srgbClr val="F0D3C6"/>
      </a:accent1>
      <a:accent2>
        <a:srgbClr val="9E785B"/>
      </a:accent2>
      <a:accent3>
        <a:srgbClr val="BBB6C2"/>
      </a:accent3>
      <a:accent4>
        <a:srgbClr val="243645"/>
      </a:accent4>
      <a:accent5>
        <a:srgbClr val="E2E0DF"/>
      </a:accent5>
      <a:accent6>
        <a:srgbClr val="4D4D4D"/>
      </a:accent6>
      <a:hlink>
        <a:srgbClr val="9E785B"/>
      </a:hlink>
      <a:folHlink>
        <a:srgbClr val="9E785B"/>
      </a:folHlink>
    </a:clrScheme>
    <a:fontScheme name="Custom 9">
      <a:majorFont>
        <a:latin typeface="Playfair Display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Glion 2021">
      <a:dk1>
        <a:srgbClr val="4D4D4D"/>
      </a:dk1>
      <a:lt1>
        <a:srgbClr val="FFFFFF"/>
      </a:lt1>
      <a:dk2>
        <a:srgbClr val="243645"/>
      </a:dk2>
      <a:lt2>
        <a:srgbClr val="E2E0DF"/>
      </a:lt2>
      <a:accent1>
        <a:srgbClr val="F0D3C6"/>
      </a:accent1>
      <a:accent2>
        <a:srgbClr val="9E785B"/>
      </a:accent2>
      <a:accent3>
        <a:srgbClr val="BBB6C2"/>
      </a:accent3>
      <a:accent4>
        <a:srgbClr val="243645"/>
      </a:accent4>
      <a:accent5>
        <a:srgbClr val="E2E0DF"/>
      </a:accent5>
      <a:accent6>
        <a:srgbClr val="003CB3"/>
      </a:accent6>
      <a:hlink>
        <a:srgbClr val="9E785B"/>
      </a:hlink>
      <a:folHlink>
        <a:srgbClr val="9E78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Glion 2020">
      <a:dk1>
        <a:srgbClr val="4D4D4D"/>
      </a:dk1>
      <a:lt1>
        <a:srgbClr val="FFFFFF"/>
      </a:lt1>
      <a:dk2>
        <a:srgbClr val="243645"/>
      </a:dk2>
      <a:lt2>
        <a:srgbClr val="E2E0DF"/>
      </a:lt2>
      <a:accent1>
        <a:srgbClr val="F0D3C6"/>
      </a:accent1>
      <a:accent2>
        <a:srgbClr val="9E785B"/>
      </a:accent2>
      <a:accent3>
        <a:srgbClr val="BBB6C2"/>
      </a:accent3>
      <a:accent4>
        <a:srgbClr val="243645"/>
      </a:accent4>
      <a:accent5>
        <a:srgbClr val="E2E0DF"/>
      </a:accent5>
      <a:accent6>
        <a:srgbClr val="4D4D4D"/>
      </a:accent6>
      <a:hlink>
        <a:srgbClr val="9E785B"/>
      </a:hlink>
      <a:folHlink>
        <a:srgbClr val="9E785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8DF0F1D5FFF3479F6122252F6EFFFA" ma:contentTypeVersion="13" ma:contentTypeDescription="Create a new document." ma:contentTypeScope="" ma:versionID="f2d58bd22f2a0b0895414c9bd4c2166a">
  <xsd:schema xmlns:xsd="http://www.w3.org/2001/XMLSchema" xmlns:xs="http://www.w3.org/2001/XMLSchema" xmlns:p="http://schemas.microsoft.com/office/2006/metadata/properties" xmlns:ns3="923c2c33-8245-42a9-b322-7b7f1513e8ac" xmlns:ns4="3788a714-674d-47f2-a24d-f7552916bd0b" targetNamespace="http://schemas.microsoft.com/office/2006/metadata/properties" ma:root="true" ma:fieldsID="5c2507f22eab3cd91db0cec6168cccb6" ns3:_="" ns4:_="">
    <xsd:import namespace="923c2c33-8245-42a9-b322-7b7f1513e8ac"/>
    <xsd:import namespace="3788a714-674d-47f2-a24d-f7552916bd0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3c2c33-8245-42a9-b322-7b7f1513e8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88a714-674d-47f2-a24d-f7552916bd0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25CB5A-D0E3-4E3F-BBD7-10999FE211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3c2c33-8245-42a9-b322-7b7f1513e8ac"/>
    <ds:schemaRef ds:uri="3788a714-674d-47f2-a24d-f7552916bd0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881399-2BA5-404F-B0D4-6EF747A978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476EC0-87AA-49A5-BDF6-B0EC49DA97E3}">
  <ds:schemaRefs>
    <ds:schemaRef ds:uri="3788a714-674d-47f2-a24d-f7552916bd0b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923c2c33-8245-42a9-b322-7b7f1513e8ac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05e6cf0b-d5f2-4c54-83cd-6aff15ec1af8}" enabled="0" method="" siteId="{05e6cf0b-d5f2-4c54-83cd-6aff15ec1af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2566</TotalTime>
  <Words>880</Words>
  <Application>Microsoft Office PowerPoint</Application>
  <PresentationFormat>Widescreen</PresentationFormat>
  <Paragraphs>149</Paragraphs>
  <Slides>14</Slides>
  <Notes>8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Arial</vt:lpstr>
      <vt:lpstr>Calibri</vt:lpstr>
      <vt:lpstr>Calibri Light</vt:lpstr>
      <vt:lpstr>Helvetica</vt:lpstr>
      <vt:lpstr>Helvetica Light</vt:lpstr>
      <vt:lpstr>HelveticaNeueLT Std Lt</vt:lpstr>
      <vt:lpstr>Mongolian Baiti</vt:lpstr>
      <vt:lpstr>PLAYFAIR DISPLAY REGULAR ROMAN</vt:lpstr>
      <vt:lpstr>PLAYFAIR DISPLAY REGULAR ROMAN</vt:lpstr>
      <vt:lpstr>4_Custom Design</vt:lpstr>
      <vt:lpstr>Content slides</vt:lpstr>
      <vt:lpstr>1_Content slides</vt:lpstr>
      <vt:lpstr>Closing / thank you slide</vt:lpstr>
      <vt:lpstr>Chapter slides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&amp;  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Gregory</dc:creator>
  <cp:lastModifiedBy>Francine Cuagnier</cp:lastModifiedBy>
  <cp:revision>47</cp:revision>
  <cp:lastPrinted>2020-12-02T06:53:35Z</cp:lastPrinted>
  <dcterms:created xsi:type="dcterms:W3CDTF">2018-09-03T12:31:35Z</dcterms:created>
  <dcterms:modified xsi:type="dcterms:W3CDTF">2024-12-12T09:33:28Z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0x010100368DF0F1D5FFF3479F6122252F6EFFFA</vt:lpwstr>
  </property>
  <property fmtid="{D5CDD505-2E9C-101B-9397-08002B2CF9AE}" pid="3" name="ClassificationContentMarkingFooterLocations">
    <vt:lpwstr>4_Custom Design:5\Content slides:8\1_Content slides:8\Closing / thank you slide:8\Chapter slides:8\Office Theme:8\Office Theme:8</vt:lpwstr>
  </property>
  <property fmtid="{D5CDD505-2E9C-101B-9397-08002B2CF9AE}" pid="4" name="ClassificationContentMarkingFooterText">
    <vt:lpwstr>PUBLIC - UNRESTRICTED</vt:lpwstr>
  </property>
</Properties>
</file>