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93D71-B9F3-150D-444A-70604B40F2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5B1EE9-6CA2-96DA-63AE-7759F1FDA7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03460-053E-C222-1AE2-F7F132A70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AC331-2080-4A2E-93B8-E1CC8EF0718D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FDAE8-EF41-9577-35A9-EA9630B23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AECE8C-5D15-0453-FEBF-F1F72D73B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B331-31EE-478E-8D95-0EFDFEA94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998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06F0F-2922-6220-72FF-6D95BC940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035DEB-9624-900E-A9FC-DBF8B00E74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D3475-D67E-832E-002D-6E1ABB459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AC331-2080-4A2E-93B8-E1CC8EF0718D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FB828A-E332-2EB7-5BE2-7BD5D995A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490EFD-24D7-71D8-55E0-1BEC3E162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B331-31EE-478E-8D95-0EFDFEA94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00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47CA23-6DCC-DB5A-8795-F0DF5841CB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208459-AE1E-179F-E141-AB97136A03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B5DE7-8DDD-126D-79A9-EB5286F8F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AC331-2080-4A2E-93B8-E1CC8EF0718D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95A2E-0162-28C9-8B33-F689EE2B2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C680D-B526-1B99-2348-EF43F2BE2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B331-31EE-478E-8D95-0EFDFEA94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1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4BFC2-464D-114F-C018-17F0A9CF8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F2F39-3875-3302-B7B9-EDA1070EAC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A97EF-F21D-2F5E-B912-BEB6517EB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AC331-2080-4A2E-93B8-E1CC8EF0718D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0E5B7-5912-E580-7957-114413C4F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FF619-C0B8-FBF2-AB9A-E0B7AA211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B331-31EE-478E-8D95-0EFDFEA94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319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B80D8-BBA1-72C0-54E8-32E29404E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E3D92E-A241-9439-2AC9-86DFEFEBE3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C07EB-FB57-EB7F-A692-A0B962EAD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AC331-2080-4A2E-93B8-E1CC8EF0718D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6ADB7-974E-1B37-DDDE-C1CDB1891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FF1FF-22A9-F92E-078E-5753FEF15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B331-31EE-478E-8D95-0EFDFEA94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59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C45D4-EDDC-61BB-27CC-9E3B6E85F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E07CB-B1CA-7D41-9506-4B10D099E6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FD29AE-B105-0AEC-E3FC-A3B0D751B8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538616-D51E-FB37-EFDA-453ABD690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AC331-2080-4A2E-93B8-E1CC8EF0718D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974015-5CD0-897E-2738-3EBB4EFE2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68771-4FDC-2DC3-C20C-0629FA2A9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B331-31EE-478E-8D95-0EFDFEA94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879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C3ADC-6F9B-6E69-533D-54A53501A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66930-8D2D-629E-CF55-599CE4C9F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A7DDD-D764-A39A-EFA7-710A6AB7A3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784765-965B-1638-348C-BAC95884A3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42500A-86BB-C080-55F3-56C25A27F2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A32BEB-6A9E-4561-3123-3680E36B5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AC331-2080-4A2E-93B8-E1CC8EF0718D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B6409C-80C4-0F24-5498-E9AE87E82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3F84EA-5FB8-749A-6248-98EA1A2D9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B331-31EE-478E-8D95-0EFDFEA94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493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88C5F-9E24-7E33-CA88-E7B2840EF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B78295-8E5E-EF23-D164-11723F482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AC331-2080-4A2E-93B8-E1CC8EF0718D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5797D8-8A3F-6ECF-20E1-960C20599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86AD9B-690F-0BF6-116A-668BFA635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B331-31EE-478E-8D95-0EFDFEA94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4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DB095A-329D-E12B-89B6-D76D3CF47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AC331-2080-4A2E-93B8-E1CC8EF0718D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CDD3CB-D95F-2448-888A-F83564CF5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BE3C-F84B-0CC2-5A8B-C4F88E892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B331-31EE-478E-8D95-0EFDFEA94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77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DC82E-31F5-F999-6DF9-80CA748D9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BF2CE-F8D3-31D5-BCAD-02F649EE5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5CE5DA-0B67-EE75-1C44-DE98248426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7B2E02-4E47-7262-81BF-79ADFFCCF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AC331-2080-4A2E-93B8-E1CC8EF0718D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2C04AA-1409-9EC1-0EE0-AAA6F4220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FF956C-326D-D6AF-069C-19BBBDD4C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B331-31EE-478E-8D95-0EFDFEA94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98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2EF21-40D1-8A90-982C-E00B814FE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E228C5-B041-6E19-AEE8-B95AAB5256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47CDB4-BD44-6C5D-C89C-F667590C0E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7E0F0D-DDF4-0786-C25A-BF80188B9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AC331-2080-4A2E-93B8-E1CC8EF0718D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66BB65-FF0E-852C-D97F-91BB7679B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0F0E38-1DDF-6D81-8B3E-F1B7D2C2C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B331-31EE-478E-8D95-0EFDFEA94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13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A7B6ED-999B-CD84-C3A8-E1D12B13F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70369-24FB-8BD5-E2A8-F853DD28C7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8360BD-7F21-EC85-2CFA-0D6D51056C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8AC331-2080-4A2E-93B8-E1CC8EF0718D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D3138-5405-1479-FC70-2C0670164B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81B061-3042-EE4F-83D4-6CAA36325A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39B331-31EE-478E-8D95-0EFDFEA94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889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94F1512-71DF-064A-8530-55B1B58258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4" b="1174"/>
          <a:stretch/>
        </p:blipFill>
        <p:spPr>
          <a:xfrm>
            <a:off x="3391784" y="-1"/>
            <a:ext cx="4699591" cy="688556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461A153-04E4-1E35-F21F-356F1FC3E170}"/>
              </a:ext>
            </a:extLst>
          </p:cNvPr>
          <p:cNvSpPr/>
          <p:nvPr/>
        </p:nvSpPr>
        <p:spPr>
          <a:xfrm>
            <a:off x="552893" y="1030070"/>
            <a:ext cx="4008473" cy="4923055"/>
          </a:xfrm>
          <a:prstGeom prst="rect">
            <a:avLst/>
          </a:prstGeom>
          <a:solidFill>
            <a:srgbClr val="373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8947755-0B53-1490-8DFA-AB73F74DF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035" y="2449971"/>
            <a:ext cx="1843865" cy="308020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800" dirty="0" err="1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  <a:t>Crans</a:t>
            </a: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  <a:t>-Montana, Switzerland</a:t>
            </a:r>
            <a:b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</a:b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  <a:t>One week program</a:t>
            </a:r>
            <a:b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</a:b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  <a:t>6th - 13th July 2025</a:t>
            </a:r>
            <a:b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</a:b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  <a:t>CHF 3570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  <a:t>Two weeks program</a:t>
            </a:r>
            <a:b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</a:b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  <a:t>29th June - 13th July 2025</a:t>
            </a:r>
            <a:b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</a:b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  <a:t>CHF 6980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  <a:t>Marbella, Spain</a:t>
            </a:r>
            <a:b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</a:b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  <a:t>One week program</a:t>
            </a:r>
            <a:b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</a:b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  <a:t>20th-27th July 2025</a:t>
            </a:r>
            <a:b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</a:b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  <a:t>EUR 2700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  <a:t>Two weeks program</a:t>
            </a:r>
            <a:b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</a:b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  <a:t>13th-27th July 2025</a:t>
            </a:r>
            <a:b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</a:b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  <a:cs typeface="Suisse Int'l" panose="020B0504000000000000"/>
              </a:rPr>
              <a:t>EUR 4350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96BC35A-0E0A-7455-9A28-87959B1ED2CF}"/>
              </a:ext>
            </a:extLst>
          </p:cNvPr>
          <p:cNvSpPr txBox="1">
            <a:spLocks/>
          </p:cNvSpPr>
          <p:nvPr/>
        </p:nvSpPr>
        <p:spPr>
          <a:xfrm>
            <a:off x="785035" y="1483616"/>
            <a:ext cx="3776331" cy="817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hangingPunc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dirty="0">
                <a:solidFill>
                  <a:schemeClr val="bg1"/>
                </a:solidFill>
                <a:latin typeface="Suisse Int'l Book" panose="020B0504000000000000" pitchFamily="34" charset="-78"/>
                <a:cs typeface="Suisse Int'l Book" panose="020B0504000000000000" pitchFamily="34" charset="-78"/>
              </a:rPr>
              <a:t>Hospitality Discovery</a:t>
            </a:r>
            <a:br>
              <a:rPr lang="en-US" sz="2400" dirty="0">
                <a:solidFill>
                  <a:schemeClr val="bg1"/>
                </a:solidFill>
                <a:latin typeface="Suisse Int'l Book" panose="020B0504000000000000" pitchFamily="34" charset="-78"/>
                <a:cs typeface="Suisse Int'l Book" panose="020B0504000000000000" pitchFamily="34" charset="-78"/>
              </a:rPr>
            </a:br>
            <a:r>
              <a:rPr lang="en-US" sz="1600" dirty="0">
                <a:solidFill>
                  <a:schemeClr val="bg1"/>
                </a:solidFill>
                <a:latin typeface="Suisse Works Book Italic" panose="02020504060000000000" pitchFamily="18" charset="0"/>
                <a:cs typeface="Suisse Int'l Book" panose="020B0504000000000000" pitchFamily="34" charset="-78"/>
              </a:rPr>
              <a:t>for 15-17 years old students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Suisse Work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5F90F7-84D0-9A17-9719-B7A16C08DE40}"/>
              </a:ext>
            </a:extLst>
          </p:cNvPr>
          <p:cNvSpPr txBox="1">
            <a:spLocks/>
          </p:cNvSpPr>
          <p:nvPr/>
        </p:nvSpPr>
        <p:spPr>
          <a:xfrm>
            <a:off x="2606080" y="2162791"/>
            <a:ext cx="1843865" cy="20446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</a:rPr>
              <a:t>Combo option</a:t>
            </a:r>
            <a:b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</a:rPr>
            </a:b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</a:rPr>
              <a:t>First week at </a:t>
            </a:r>
            <a:r>
              <a:rPr lang="en-US" sz="800" dirty="0" err="1">
                <a:solidFill>
                  <a:schemeClr val="bg1"/>
                </a:solidFill>
                <a:latin typeface="Suisse Int'l Book" panose="020B0504000000000000" pitchFamily="34" charset="0"/>
              </a:rPr>
              <a:t>Crans</a:t>
            </a: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</a:rPr>
              <a:t>-Montana campus and second week at Marbella campus</a:t>
            </a:r>
            <a:b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</a:rPr>
            </a:b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</a:rPr>
              <a:t>6th-20th July 2025</a:t>
            </a:r>
            <a:b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</a:rPr>
            </a:br>
            <a:r>
              <a:rPr lang="en-US" sz="800" dirty="0">
                <a:solidFill>
                  <a:schemeClr val="bg1"/>
                </a:solidFill>
                <a:latin typeface="Suisse Int'l Book" panose="020B0504000000000000" pitchFamily="34" charset="0"/>
              </a:rPr>
              <a:t>EUR 6830</a:t>
            </a:r>
            <a:endParaRPr lang="en-US" sz="1200" dirty="0">
              <a:solidFill>
                <a:schemeClr val="bg1"/>
              </a:solidFill>
              <a:latin typeface="Suisse Int'l Book" panose="020B0504000000000000" pitchFamily="34" charset="0"/>
              <a:cs typeface="Suisse Int'l" panose="020B050400000000000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D2280C1-6241-D49C-BB5B-44C692E096AC}"/>
              </a:ext>
            </a:extLst>
          </p:cNvPr>
          <p:cNvSpPr txBox="1">
            <a:spLocks/>
          </p:cNvSpPr>
          <p:nvPr/>
        </p:nvSpPr>
        <p:spPr>
          <a:xfrm>
            <a:off x="8319310" y="666484"/>
            <a:ext cx="3776331" cy="817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hangingPunc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dirty="0">
                <a:latin typeface="Suisse Int'l Book" panose="020B0504000000000000" pitchFamily="34" charset="-78"/>
                <a:cs typeface="Suisse Int'l Book" panose="020B0504000000000000" pitchFamily="34" charset="-78"/>
              </a:rPr>
              <a:t>Hospitality Experience</a:t>
            </a:r>
            <a:br>
              <a:rPr lang="en-US" sz="2400" dirty="0">
                <a:latin typeface="Suisse Int'l Book" panose="020B0504000000000000" pitchFamily="34" charset="-78"/>
                <a:cs typeface="Suisse Int'l Book" panose="020B0504000000000000" pitchFamily="34" charset="-78"/>
              </a:rPr>
            </a:br>
            <a:r>
              <a:rPr lang="en-US" sz="1600" dirty="0">
                <a:latin typeface="Suisse Works Book Italic" panose="02020504060000000000" pitchFamily="18" charset="0"/>
                <a:cs typeface="Suisse Int'l Book" panose="020B0504000000000000" pitchFamily="34" charset="-78"/>
              </a:rPr>
              <a:t>for 18-26 years old students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Suisse Works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1D5557A-0DB2-CEF7-B726-5DB1A02EB56C}"/>
              </a:ext>
            </a:extLst>
          </p:cNvPr>
          <p:cNvSpPr txBox="1">
            <a:spLocks/>
          </p:cNvSpPr>
          <p:nvPr/>
        </p:nvSpPr>
        <p:spPr>
          <a:xfrm>
            <a:off x="8319310" y="1483616"/>
            <a:ext cx="1843865" cy="18501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50000"/>
              </a:lnSpc>
              <a:buNone/>
            </a:pPr>
            <a:r>
              <a:rPr lang="en-US" sz="800" b="0" i="0" dirty="0" err="1">
                <a:effectLst/>
                <a:latin typeface="Suisse Int'l Book" panose="020B0504000000000000" pitchFamily="34" charset="0"/>
              </a:rPr>
              <a:t>Crans</a:t>
            </a:r>
            <a:r>
              <a:rPr lang="en-US" sz="800" b="0" i="0" dirty="0">
                <a:effectLst/>
                <a:latin typeface="Suisse Int'l Book" panose="020B0504000000000000" pitchFamily="34" charset="0"/>
              </a:rPr>
              <a:t>-Montana, Switzerland</a:t>
            </a:r>
            <a:br>
              <a:rPr lang="en-US" sz="800" b="0" i="0" dirty="0">
                <a:effectLst/>
                <a:latin typeface="Suisse Int'l Book" panose="020B0504000000000000" pitchFamily="34" charset="0"/>
              </a:rPr>
            </a:br>
            <a:r>
              <a:rPr lang="en-US" sz="800" b="0" i="0" dirty="0">
                <a:effectLst/>
                <a:latin typeface="Suisse Int'l Book" panose="020B0504000000000000" pitchFamily="34" charset="0"/>
              </a:rPr>
              <a:t>One week program</a:t>
            </a:r>
            <a:br>
              <a:rPr lang="en-US" sz="800" b="0" i="0" dirty="0">
                <a:effectLst/>
                <a:latin typeface="Suisse Int'l Book" panose="020B0504000000000000" pitchFamily="34" charset="0"/>
              </a:rPr>
            </a:br>
            <a:r>
              <a:rPr lang="en-US" sz="800" b="0" i="0" dirty="0">
                <a:effectLst/>
                <a:latin typeface="Suisse Int'l Book" panose="020B0504000000000000" pitchFamily="34" charset="0"/>
              </a:rPr>
              <a:t>20th - 27th July 2025</a:t>
            </a:r>
            <a:br>
              <a:rPr lang="en-US" sz="800" b="0" i="0" dirty="0">
                <a:effectLst/>
                <a:latin typeface="Suisse Int'l Book" panose="020B0504000000000000" pitchFamily="34" charset="0"/>
              </a:rPr>
            </a:br>
            <a:r>
              <a:rPr lang="en-US" sz="800" b="0" i="0" dirty="0">
                <a:effectLst/>
                <a:latin typeface="Suisse Int'l Book" panose="020B0504000000000000" pitchFamily="34" charset="0"/>
              </a:rPr>
              <a:t>CHF 3570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sz="800" b="0" i="0" dirty="0">
                <a:effectLst/>
                <a:latin typeface="Suisse Int'l Book" panose="020B0504000000000000" pitchFamily="34" charset="0"/>
              </a:rPr>
              <a:t>Marbella, Spain</a:t>
            </a:r>
            <a:br>
              <a:rPr lang="en-US" sz="800" b="0" i="0" dirty="0">
                <a:effectLst/>
                <a:latin typeface="Suisse Int'l Book" panose="020B0504000000000000" pitchFamily="34" charset="0"/>
              </a:rPr>
            </a:br>
            <a:r>
              <a:rPr lang="en-US" sz="800" b="0" i="0" dirty="0">
                <a:effectLst/>
                <a:latin typeface="Suisse Int'l Book" panose="020B0504000000000000" pitchFamily="34" charset="0"/>
              </a:rPr>
              <a:t>One week program</a:t>
            </a:r>
            <a:br>
              <a:rPr lang="en-US" sz="800" b="0" i="0" dirty="0">
                <a:effectLst/>
                <a:latin typeface="Suisse Int'l Book" panose="020B0504000000000000" pitchFamily="34" charset="0"/>
              </a:rPr>
            </a:br>
            <a:r>
              <a:rPr lang="en-US" sz="800" b="0" i="0" dirty="0">
                <a:effectLst/>
                <a:latin typeface="Suisse Int'l Book" panose="020B0504000000000000" pitchFamily="34" charset="0"/>
              </a:rPr>
              <a:t>27th July - 3rd August 2025</a:t>
            </a:r>
            <a:br>
              <a:rPr lang="en-US" sz="800" b="0" i="0" dirty="0">
                <a:effectLst/>
                <a:latin typeface="Suisse Int'l Book" panose="020B0504000000000000" pitchFamily="34" charset="0"/>
              </a:rPr>
            </a:br>
            <a:r>
              <a:rPr lang="en-US" sz="800" b="0" i="0" dirty="0">
                <a:effectLst/>
                <a:latin typeface="Suisse Int'l Book" panose="020B0504000000000000" pitchFamily="34" charset="0"/>
              </a:rPr>
              <a:t>EUR 2700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853CA74-F064-D062-EEBF-7E11503782D0}"/>
              </a:ext>
            </a:extLst>
          </p:cNvPr>
          <p:cNvSpPr txBox="1">
            <a:spLocks/>
          </p:cNvSpPr>
          <p:nvPr/>
        </p:nvSpPr>
        <p:spPr>
          <a:xfrm>
            <a:off x="10251776" y="1483616"/>
            <a:ext cx="1843865" cy="16882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sz="800" dirty="0">
                <a:latin typeface="Suisse Int'l Book" panose="020B0504000000000000" pitchFamily="34" charset="0"/>
              </a:rPr>
              <a:t>Combo option</a:t>
            </a:r>
            <a:br>
              <a:rPr lang="en-US" sz="800" dirty="0">
                <a:latin typeface="Suisse Int'l Book" panose="020B0504000000000000" pitchFamily="34" charset="0"/>
              </a:rPr>
            </a:br>
            <a:r>
              <a:rPr lang="en-US" sz="800" dirty="0">
                <a:latin typeface="Suisse Int'l Book" panose="020B0504000000000000" pitchFamily="34" charset="0"/>
              </a:rPr>
              <a:t>First week at </a:t>
            </a:r>
            <a:r>
              <a:rPr lang="en-US" sz="800" dirty="0" err="1">
                <a:latin typeface="Suisse Int'l Book" panose="020B0504000000000000" pitchFamily="34" charset="0"/>
              </a:rPr>
              <a:t>Crans</a:t>
            </a:r>
            <a:r>
              <a:rPr lang="en-US" sz="800" dirty="0">
                <a:latin typeface="Suisse Int'l Book" panose="020B0504000000000000" pitchFamily="34" charset="0"/>
              </a:rPr>
              <a:t>-Montana campus and second week at Marbella campus</a:t>
            </a:r>
            <a:br>
              <a:rPr lang="en-US" sz="800" dirty="0">
                <a:latin typeface="Suisse Int'l Book" panose="020B0504000000000000" pitchFamily="34" charset="0"/>
              </a:rPr>
            </a:br>
            <a:r>
              <a:rPr lang="en-US" sz="800" dirty="0">
                <a:latin typeface="Suisse Int'l Book" panose="020B0504000000000000" pitchFamily="34" charset="0"/>
              </a:rPr>
              <a:t>20th July - 3rd August 2025</a:t>
            </a:r>
            <a:br>
              <a:rPr lang="en-US" sz="800" dirty="0">
                <a:latin typeface="Suisse Int'l Book" panose="020B0504000000000000" pitchFamily="34" charset="0"/>
              </a:rPr>
            </a:br>
            <a:r>
              <a:rPr lang="en-US" sz="800" dirty="0">
                <a:latin typeface="Suisse Int'l Book" panose="020B0504000000000000" pitchFamily="34" charset="0"/>
              </a:rPr>
              <a:t>EUR 6830</a:t>
            </a:r>
            <a:endParaRPr lang="en-US" sz="1200" dirty="0">
              <a:latin typeface="Suisse Int'l Book" panose="020B0504000000000000" pitchFamily="34" charset="0"/>
              <a:cs typeface="Suisse Int'l" panose="020B050400000000000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5F4ECE3-5E66-67D7-80F1-5411EE4F3CAE}"/>
              </a:ext>
            </a:extLst>
          </p:cNvPr>
          <p:cNvSpPr txBox="1">
            <a:spLocks/>
          </p:cNvSpPr>
          <p:nvPr/>
        </p:nvSpPr>
        <p:spPr>
          <a:xfrm>
            <a:off x="8319310" y="3580391"/>
            <a:ext cx="3776331" cy="10582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hangingPunc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1800" dirty="0">
                <a:latin typeface="Suisse Int'l Book" panose="020B0504000000000000" pitchFamily="34" charset="-78"/>
                <a:cs typeface="Suisse Int'l Book" panose="020B0504000000000000" pitchFamily="34" charset="-78"/>
              </a:rPr>
              <a:t>Hospitality Career-builder Bootcamp</a:t>
            </a:r>
            <a:br>
              <a:rPr lang="en-US" sz="2400" dirty="0">
                <a:latin typeface="Suisse Int'l Book" panose="020B0504000000000000" pitchFamily="34" charset="-78"/>
                <a:cs typeface="Suisse Int'l Book" panose="020B0504000000000000" pitchFamily="34" charset="-78"/>
              </a:rPr>
            </a:br>
            <a:r>
              <a:rPr lang="en-US" sz="1600" dirty="0">
                <a:latin typeface="Suisse Works Book Italic" panose="02020504060000000000" pitchFamily="18" charset="0"/>
                <a:cs typeface="Suisse Int'l Book" panose="020B0504000000000000" pitchFamily="34" charset="-78"/>
              </a:rPr>
              <a:t>for graduates and professionals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Suisse Works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510C1BF-52FE-09E1-CFAD-30756B6664CF}"/>
              </a:ext>
            </a:extLst>
          </p:cNvPr>
          <p:cNvSpPr txBox="1">
            <a:spLocks/>
          </p:cNvSpPr>
          <p:nvPr/>
        </p:nvSpPr>
        <p:spPr>
          <a:xfrm>
            <a:off x="8319309" y="4505458"/>
            <a:ext cx="1843865" cy="18501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50000"/>
              </a:lnSpc>
              <a:buNone/>
            </a:pPr>
            <a:r>
              <a:rPr lang="en-US" sz="800" b="0" i="0" dirty="0" err="1">
                <a:effectLst/>
                <a:latin typeface="Suisse Int'l Book" panose="020B0504000000000000" pitchFamily="34" charset="0"/>
              </a:rPr>
              <a:t>Crans</a:t>
            </a:r>
            <a:r>
              <a:rPr lang="en-US" sz="800" b="0" i="0" dirty="0">
                <a:effectLst/>
                <a:latin typeface="Suisse Int'l Book" panose="020B0504000000000000" pitchFamily="34" charset="0"/>
              </a:rPr>
              <a:t>-Montana, Switzerland</a:t>
            </a:r>
            <a:br>
              <a:rPr lang="en-US" sz="800" b="0" i="0" dirty="0">
                <a:effectLst/>
                <a:latin typeface="Suisse Int'l Book" panose="020B0504000000000000" pitchFamily="34" charset="0"/>
              </a:rPr>
            </a:br>
            <a:r>
              <a:rPr lang="en-US" sz="800" b="0" i="0" dirty="0">
                <a:effectLst/>
                <a:latin typeface="Suisse Int'l Book" panose="020B0504000000000000" pitchFamily="34" charset="0"/>
              </a:rPr>
              <a:t>One week program</a:t>
            </a:r>
            <a:br>
              <a:rPr lang="en-US" sz="800" b="0" i="0" dirty="0">
                <a:effectLst/>
                <a:latin typeface="Suisse Int'l Book" panose="020B0504000000000000" pitchFamily="34" charset="0"/>
              </a:rPr>
            </a:br>
            <a:r>
              <a:rPr lang="en-US" sz="800" b="0" i="0" dirty="0">
                <a:effectLst/>
                <a:latin typeface="Suisse Int'l Book" panose="020B0504000000000000" pitchFamily="34" charset="0"/>
              </a:rPr>
              <a:t>20th - 27th July 2025</a:t>
            </a:r>
            <a:br>
              <a:rPr lang="en-US" sz="800" b="0" i="0" dirty="0">
                <a:effectLst/>
                <a:latin typeface="Suisse Int'l Book" panose="020B0504000000000000" pitchFamily="34" charset="0"/>
              </a:rPr>
            </a:br>
            <a:r>
              <a:rPr lang="en-US" sz="800" b="0" i="0" dirty="0">
                <a:effectLst/>
                <a:latin typeface="Suisse Int'l Book" panose="020B0504000000000000" pitchFamily="34" charset="0"/>
              </a:rPr>
              <a:t>CHF 3570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sz="800" b="0" i="0" dirty="0">
                <a:effectLst/>
                <a:latin typeface="Suisse Int'l Book" panose="020B0504000000000000" pitchFamily="34" charset="0"/>
              </a:rPr>
              <a:t>Marbella, Spain</a:t>
            </a:r>
            <a:br>
              <a:rPr lang="en-US" sz="800" b="0" i="0" dirty="0">
                <a:effectLst/>
                <a:latin typeface="Suisse Int'l Book" panose="020B0504000000000000" pitchFamily="34" charset="0"/>
              </a:rPr>
            </a:br>
            <a:r>
              <a:rPr lang="en-US" sz="800" b="0" i="0" dirty="0">
                <a:effectLst/>
                <a:latin typeface="Suisse Int'l Book" panose="020B0504000000000000" pitchFamily="34" charset="0"/>
              </a:rPr>
              <a:t>One week program</a:t>
            </a:r>
            <a:br>
              <a:rPr lang="en-US" sz="800" b="0" i="0" dirty="0">
                <a:effectLst/>
                <a:latin typeface="Suisse Int'l Book" panose="020B0504000000000000" pitchFamily="34" charset="0"/>
              </a:rPr>
            </a:br>
            <a:r>
              <a:rPr lang="en-US" sz="800" b="0" i="0" dirty="0">
                <a:effectLst/>
                <a:latin typeface="Suisse Int'l Book" panose="020B0504000000000000" pitchFamily="34" charset="0"/>
              </a:rPr>
              <a:t>27th July - 3rd August 2025</a:t>
            </a:r>
            <a:br>
              <a:rPr lang="en-US" sz="800" b="0" i="0" dirty="0">
                <a:effectLst/>
                <a:latin typeface="Suisse Int'l Book" panose="020B0504000000000000" pitchFamily="34" charset="0"/>
              </a:rPr>
            </a:br>
            <a:r>
              <a:rPr lang="en-US" sz="800" b="0" i="0" dirty="0">
                <a:effectLst/>
                <a:latin typeface="Suisse Int'l Book" panose="020B0504000000000000" pitchFamily="34" charset="0"/>
              </a:rPr>
              <a:t>EUR 2700</a:t>
            </a:r>
          </a:p>
        </p:txBody>
      </p:sp>
    </p:spTree>
    <p:extLst>
      <p:ext uri="{BB962C8B-B14F-4D97-AF65-F5344CB8AC3E}">
        <p14:creationId xmlns:p14="http://schemas.microsoft.com/office/powerpoint/2010/main" val="1474321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05e6cf0b-d5f2-4c54-83cd-6aff15ec1af8}" enabled="0" method="" siteId="{05e6cf0b-d5f2-4c54-83cd-6aff15ec1af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189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Suisse Int'l Book</vt:lpstr>
      <vt:lpstr>Suisse Works</vt:lpstr>
      <vt:lpstr>Suisse Works Book Italic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Noelia Reus</dc:creator>
  <cp:lastModifiedBy>Noelia Reus</cp:lastModifiedBy>
  <cp:revision>1</cp:revision>
  <dcterms:created xsi:type="dcterms:W3CDTF">2024-09-10T07:53:23Z</dcterms:created>
  <dcterms:modified xsi:type="dcterms:W3CDTF">2024-09-12T13:28:27Z</dcterms:modified>
</cp:coreProperties>
</file>